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1"/>
  </p:notesMasterIdLst>
  <p:sldIdLst>
    <p:sldId id="256" r:id="rId2"/>
    <p:sldId id="257" r:id="rId3"/>
    <p:sldId id="286" r:id="rId4"/>
    <p:sldId id="287" r:id="rId5"/>
    <p:sldId id="288" r:id="rId6"/>
    <p:sldId id="289" r:id="rId7"/>
    <p:sldId id="290" r:id="rId8"/>
    <p:sldId id="291" r:id="rId9"/>
    <p:sldId id="292" r:id="rId10"/>
    <p:sldId id="308" r:id="rId11"/>
    <p:sldId id="309" r:id="rId12"/>
    <p:sldId id="299" r:id="rId13"/>
    <p:sldId id="300" r:id="rId14"/>
    <p:sldId id="301" r:id="rId15"/>
    <p:sldId id="303" r:id="rId16"/>
    <p:sldId id="304" r:id="rId17"/>
    <p:sldId id="305" r:id="rId18"/>
    <p:sldId id="307" r:id="rId19"/>
    <p:sldId id="285" r:id="rId2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96"/>
  </p:normalViewPr>
  <p:slideViewPr>
    <p:cSldViewPr snapToGrid="0" snapToObjects="1">
      <p:cViewPr varScale="1">
        <p:scale>
          <a:sx n="105" d="100"/>
          <a:sy n="105" d="100"/>
        </p:scale>
        <p:origin x="1840" y="1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notesMaster" Target="notesMasters/notesMaster1.xml"/><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6A950C4-24C5-BE43-BB01-DFD7BDAB313A}" type="datetimeFigureOut">
              <a:rPr lang="en-US" smtClean="0"/>
              <a:t>12/5/17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1003D39-E325-5342-9930-C2DB8C7571F2}" type="slidenum">
              <a:rPr lang="en-US" smtClean="0"/>
              <a:t>‹#›</a:t>
            </a:fld>
            <a:endParaRPr lang="en-US"/>
          </a:p>
        </p:txBody>
      </p:sp>
    </p:spTree>
    <p:extLst>
      <p:ext uri="{BB962C8B-B14F-4D97-AF65-F5344CB8AC3E}">
        <p14:creationId xmlns:p14="http://schemas.microsoft.com/office/powerpoint/2010/main" val="168165482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1003D39-E325-5342-9930-C2DB8C7571F2}" type="slidenum">
              <a:rPr lang="en-US" smtClean="0"/>
              <a:t>5</a:t>
            </a:fld>
            <a:endParaRPr lang="en-US"/>
          </a:p>
        </p:txBody>
      </p:sp>
    </p:spTree>
    <p:extLst>
      <p:ext uri="{BB962C8B-B14F-4D97-AF65-F5344CB8AC3E}">
        <p14:creationId xmlns:p14="http://schemas.microsoft.com/office/powerpoint/2010/main" val="21282045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Theoretical arguments suggest that as the degree of a country's </a:t>
            </a:r>
            <a:r>
              <a:rPr lang="en-US" altLang="en-US" i="1" smtClean="0"/>
              <a:t>home bias </a:t>
            </a:r>
            <a:r>
              <a:rPr lang="en-US" altLang="en-US" smtClean="0"/>
              <a:t>increases, the global risk sharing between domestic and foreign investors will be </a:t>
            </a:r>
            <a:r>
              <a:rPr lang="en-US" altLang="en-US" i="1" smtClean="0"/>
              <a:t>reduced</a:t>
            </a:r>
            <a:r>
              <a:rPr lang="en-US" altLang="en-US" smtClean="0"/>
              <a:t> and thereby the country's cost of capital will </a:t>
            </a:r>
            <a:r>
              <a:rPr lang="en-US" altLang="en-US" i="1" smtClean="0"/>
              <a:t>increase</a:t>
            </a:r>
            <a:r>
              <a:rPr lang="en-US" altLang="en-US" smtClean="0"/>
              <a:t>. The empirical evidence implies that countries may enjoy a significantly lower cost of capital by reducing the extent of their home bias and hence increasing global risk sharing.</a:t>
            </a:r>
          </a:p>
        </p:txBody>
      </p:sp>
      <p:sp>
        <p:nvSpPr>
          <p:cNvPr id="34820"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CDB791C8-511D-49B8-AB08-B90850B679CF}" type="slidenum">
              <a:rPr lang="en-US" altLang="en-US" smtClean="0"/>
              <a:pPr eaLnBrk="1" hangingPunct="1"/>
              <a:t>8</a:t>
            </a:fld>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 Id="rId3" Type="http://schemas.openxmlformats.org/officeDocument/2006/relationships/image" Target="../media/image6.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 Id="rId3" Type="http://schemas.openxmlformats.org/officeDocument/2006/relationships/image" Target="../media/image8.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 Id="rId3" Type="http://schemas.openxmlformats.org/officeDocument/2006/relationships/image" Target="../media/image6.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Overlay-TitleSlide.png"/>
          <p:cNvPicPr>
            <a:picLocks noChangeAspect="1"/>
          </p:cNvPicPr>
          <p:nvPr/>
        </p:nvPicPr>
        <p:blipFill>
          <a:blip r:embed="rId2"/>
          <a:stretch>
            <a:fillRect/>
          </a:stretch>
        </p:blipFill>
        <p:spPr>
          <a:xfrm>
            <a:off x="158367" y="187452"/>
            <a:ext cx="8827266" cy="6483096"/>
          </a:xfrm>
          <a:prstGeom prst="rect">
            <a:avLst/>
          </a:prstGeom>
        </p:spPr>
      </p:pic>
      <p:sp>
        <p:nvSpPr>
          <p:cNvPr id="6" name="Slide Number Placeholder 5"/>
          <p:cNvSpPr>
            <a:spLocks noGrp="1"/>
          </p:cNvSpPr>
          <p:nvPr>
            <p:ph type="sldNum" sz="quarter" idx="12"/>
          </p:nvPr>
        </p:nvSpPr>
        <p:spPr/>
        <p:txBody>
          <a:bodyPr/>
          <a:lstStyle/>
          <a:p>
            <a:fld id="{3A289CFA-09AA-E24E-9FF1-1DAED68D6B5A}" type="slidenum">
              <a:rPr lang="en-US" smtClean="0"/>
              <a:t>‹#›</a:t>
            </a:fld>
            <a:endParaRPr lang="en-US"/>
          </a:p>
        </p:txBody>
      </p:sp>
      <p:sp>
        <p:nvSpPr>
          <p:cNvPr id="2" name="Title 1"/>
          <p:cNvSpPr>
            <a:spLocks noGrp="1"/>
          </p:cNvSpPr>
          <p:nvPr>
            <p:ph type="ctrTitle"/>
          </p:nvPr>
        </p:nvSpPr>
        <p:spPr>
          <a:xfrm>
            <a:off x="1600200" y="2492375"/>
            <a:ext cx="6762749" cy="1470025"/>
          </a:xfrm>
        </p:spPr>
        <p:txBody>
          <a:bodyPr/>
          <a:lstStyle>
            <a:lvl1pPr algn="r">
              <a:defRPr sz="4400"/>
            </a:lvl1pPr>
          </a:lstStyle>
          <a:p>
            <a:r>
              <a:rPr lang="en-US" smtClean="0"/>
              <a:t>Click to edit Master title style</a:t>
            </a:r>
            <a:endParaRPr/>
          </a:p>
        </p:txBody>
      </p:sp>
      <p:sp>
        <p:nvSpPr>
          <p:cNvPr id="3" name="Subtitle 2"/>
          <p:cNvSpPr>
            <a:spLocks noGrp="1"/>
          </p:cNvSpPr>
          <p:nvPr>
            <p:ph type="subTitle" idx="1"/>
          </p:nvPr>
        </p:nvSpPr>
        <p:spPr>
          <a:xfrm>
            <a:off x="1600201" y="3966882"/>
            <a:ext cx="6762749" cy="1752600"/>
          </a:xfrm>
        </p:spPr>
        <p:txBody>
          <a:bodyPr>
            <a:normAutofit/>
          </a:bodyPr>
          <a:lstStyle>
            <a:lvl1pPr marL="0" indent="0" algn="r">
              <a:spcBef>
                <a:spcPts val="600"/>
              </a:spcBef>
              <a:buNone/>
              <a:defRPr sz="18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FEFC59D6-1696-7449-91FE-9E1AE4FEC42F}" type="datetimeFigureOut">
              <a:rPr lang="en-US" smtClean="0"/>
              <a:t>12/5/17</a:t>
            </a:fld>
            <a:endParaRPr lang="en-US"/>
          </a:p>
        </p:txBody>
      </p:sp>
      <p:sp>
        <p:nvSpPr>
          <p:cNvPr id="5" name="Footer Placeholder 4"/>
          <p:cNvSpPr>
            <a:spLocks noGrp="1"/>
          </p:cNvSpPr>
          <p:nvPr>
            <p:ph type="ftr" sz="quarter" idx="11"/>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Date Placeholder 1"/>
          <p:cNvSpPr>
            <a:spLocks noGrp="1"/>
          </p:cNvSpPr>
          <p:nvPr>
            <p:ph type="dt" sz="half" idx="10"/>
          </p:nvPr>
        </p:nvSpPr>
        <p:spPr/>
        <p:txBody>
          <a:bodyPr/>
          <a:lstStyle/>
          <a:p>
            <a:fld id="{FEFC59D6-1696-7449-91FE-9E1AE4FEC42F}" type="datetimeFigureOut">
              <a:rPr lang="en-US" smtClean="0"/>
              <a:t>12/5/17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A289CFA-09AA-E24E-9FF1-1DAED68D6B5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9" name="Picture 8" descr="Overlay-ContentCaption.png"/>
          <p:cNvPicPr>
            <a:picLocks noChangeAspect="1"/>
          </p:cNvPicPr>
          <p:nvPr/>
        </p:nvPicPr>
        <p:blipFill>
          <a:blip r:embed="rId2"/>
          <a:stretch>
            <a:fillRect/>
          </a:stretch>
        </p:blipFill>
        <p:spPr>
          <a:xfrm>
            <a:off x="158367" y="187452"/>
            <a:ext cx="8827266" cy="6483096"/>
          </a:xfrm>
          <a:prstGeom prst="rect">
            <a:avLst/>
          </a:prstGeom>
        </p:spPr>
      </p:pic>
      <p:sp>
        <p:nvSpPr>
          <p:cNvPr id="2" name="Title 1"/>
          <p:cNvSpPr>
            <a:spLocks noGrp="1"/>
          </p:cNvSpPr>
          <p:nvPr>
            <p:ph type="title"/>
          </p:nvPr>
        </p:nvSpPr>
        <p:spPr>
          <a:xfrm>
            <a:off x="779464" y="590550"/>
            <a:ext cx="3657600" cy="1162050"/>
          </a:xfrm>
        </p:spPr>
        <p:txBody>
          <a:bodyPr anchor="b"/>
          <a:lstStyle>
            <a:lvl1pPr algn="ctr">
              <a:defRPr sz="3600" b="0"/>
            </a:lvl1pPr>
          </a:lstStyle>
          <a:p>
            <a:r>
              <a:rPr lang="en-US" smtClean="0"/>
              <a:t>Click to edit Master title style</a:t>
            </a:r>
            <a:endParaRPr/>
          </a:p>
        </p:txBody>
      </p:sp>
      <p:sp>
        <p:nvSpPr>
          <p:cNvPr id="3" name="Content Placeholder 2"/>
          <p:cNvSpPr>
            <a:spLocks noGrp="1"/>
          </p:cNvSpPr>
          <p:nvPr>
            <p:ph idx="1"/>
          </p:nvPr>
        </p:nvSpPr>
        <p:spPr>
          <a:xfrm>
            <a:off x="4693023" y="739588"/>
            <a:ext cx="3657600" cy="5308787"/>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779464" y="1816100"/>
            <a:ext cx="3657600" cy="3822700"/>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EFC59D6-1696-7449-91FE-9E1AE4FEC42F}" type="datetimeFigureOut">
              <a:rPr lang="en-US" smtClean="0"/>
              <a:t>12/5/17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289CFA-09AA-E24E-9FF1-1DAED68D6B5A}"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9" name="Picture 8" descr="Overlay-PictureCaption.png"/>
          <p:cNvPicPr>
            <a:picLocks noChangeAspect="1"/>
          </p:cNvPicPr>
          <p:nvPr/>
        </p:nvPicPr>
        <p:blipFill>
          <a:blip r:embed="rId2"/>
          <a:stretch>
            <a:fillRect/>
          </a:stretch>
        </p:blipFill>
        <p:spPr>
          <a:xfrm>
            <a:off x="448977" y="187452"/>
            <a:ext cx="8536656" cy="6483096"/>
          </a:xfrm>
          <a:prstGeom prst="rect">
            <a:avLst/>
          </a:prstGeom>
        </p:spPr>
      </p:pic>
      <p:sp>
        <p:nvSpPr>
          <p:cNvPr id="2" name="Title 1"/>
          <p:cNvSpPr>
            <a:spLocks noGrp="1"/>
          </p:cNvSpPr>
          <p:nvPr>
            <p:ph type="title"/>
          </p:nvPr>
        </p:nvSpPr>
        <p:spPr>
          <a:xfrm>
            <a:off x="3886200" y="533400"/>
            <a:ext cx="4476750" cy="1252538"/>
          </a:xfrm>
        </p:spPr>
        <p:txBody>
          <a:bodyPr anchor="b"/>
          <a:lstStyle>
            <a:lvl1pPr algn="l">
              <a:defRPr sz="3600" b="0"/>
            </a:lvl1pPr>
          </a:lstStyle>
          <a:p>
            <a:r>
              <a:rPr lang="en-US" smtClean="0"/>
              <a:t>Click to edit Master title style</a:t>
            </a:r>
            <a:endParaRPr/>
          </a:p>
        </p:txBody>
      </p:sp>
      <p:sp>
        <p:nvSpPr>
          <p:cNvPr id="4" name="Text Placeholder 3"/>
          <p:cNvSpPr>
            <a:spLocks noGrp="1"/>
          </p:cNvSpPr>
          <p:nvPr>
            <p:ph type="body" sz="half" idx="2"/>
          </p:nvPr>
        </p:nvSpPr>
        <p:spPr>
          <a:xfrm>
            <a:off x="3886124" y="1828800"/>
            <a:ext cx="4474539" cy="3810000"/>
          </a:xfrm>
        </p:spPr>
        <p:txBody>
          <a:bodyPr>
            <a:normAutofit/>
          </a:bodyPr>
          <a:lstStyle>
            <a:lvl1pPr marL="0" indent="0">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886124" y="6288741"/>
            <a:ext cx="1887537" cy="365125"/>
          </a:xfrm>
        </p:spPr>
        <p:txBody>
          <a:bodyPr/>
          <a:lstStyle/>
          <a:p>
            <a:fld id="{FEFC59D6-1696-7449-91FE-9E1AE4FEC42F}" type="datetimeFigureOut">
              <a:rPr lang="en-US" smtClean="0"/>
              <a:t>12/5/17</a:t>
            </a:fld>
            <a:endParaRPr lang="en-US"/>
          </a:p>
        </p:txBody>
      </p:sp>
      <p:sp>
        <p:nvSpPr>
          <p:cNvPr id="6" name="Footer Placeholder 5"/>
          <p:cNvSpPr>
            <a:spLocks noGrp="1"/>
          </p:cNvSpPr>
          <p:nvPr>
            <p:ph type="ftr" sz="quarter" idx="11"/>
          </p:nvPr>
        </p:nvSpPr>
        <p:spPr>
          <a:xfrm>
            <a:off x="5867399" y="6288741"/>
            <a:ext cx="2675965" cy="365125"/>
          </a:xfrm>
        </p:spPr>
        <p:txBody>
          <a:bodyPr/>
          <a:lstStyle/>
          <a:p>
            <a:endParaRPr lang="en-US"/>
          </a:p>
        </p:txBody>
      </p:sp>
      <p:sp>
        <p:nvSpPr>
          <p:cNvPr id="7" name="Slide Number Placeholder 6"/>
          <p:cNvSpPr>
            <a:spLocks noGrp="1"/>
          </p:cNvSpPr>
          <p:nvPr>
            <p:ph type="sldNum" sz="quarter" idx="12"/>
          </p:nvPr>
        </p:nvSpPr>
        <p:spPr/>
        <p:txBody>
          <a:bodyPr/>
          <a:lstStyle/>
          <a:p>
            <a:fld id="{3A289CFA-09AA-E24E-9FF1-1DAED68D6B5A}" type="slidenum">
              <a:rPr lang="en-US" smtClean="0"/>
              <a:t>‹#›</a:t>
            </a:fld>
            <a:endParaRPr lang="en-US"/>
          </a:p>
        </p:txBody>
      </p:sp>
      <p:sp>
        <p:nvSpPr>
          <p:cNvPr id="3" name="Picture Placeholder 2"/>
          <p:cNvSpPr>
            <a:spLocks noGrp="1"/>
          </p:cNvSpPr>
          <p:nvPr>
            <p:ph type="pic" idx="1"/>
          </p:nvPr>
        </p:nvSpPr>
        <p:spPr>
          <a:xfrm flipH="1">
            <a:off x="188253" y="179292"/>
            <a:ext cx="3281087" cy="6483096"/>
          </a:xfrm>
          <a:prstGeom prst="round1Rect">
            <a:avLst>
              <a:gd name="adj" fmla="val 17325"/>
            </a:avLst>
          </a:prstGeom>
          <a:blipFill dpi="0" rotWithShape="0">
            <a:blip r:embed="rId3"/>
            <a:srcRect/>
            <a:stretch>
              <a:fillRect/>
            </a:stretch>
          </a:blipFill>
          <a:ln w="28575">
            <a:solidFill>
              <a:schemeClr val="bg1"/>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Alt.">
    <p:spTree>
      <p:nvGrpSpPr>
        <p:cNvPr id="1" name=""/>
        <p:cNvGrpSpPr/>
        <p:nvPr/>
      </p:nvGrpSpPr>
      <p:grpSpPr>
        <a:xfrm>
          <a:off x="0" y="0"/>
          <a:ext cx="0" cy="0"/>
          <a:chOff x="0" y="0"/>
          <a:chExt cx="0" cy="0"/>
        </a:xfrm>
      </p:grpSpPr>
      <p:pic>
        <p:nvPicPr>
          <p:cNvPr id="10" name="Picture 9" descr="Overlay-PictureCaption-Extras.png"/>
          <p:cNvPicPr>
            <a:picLocks noChangeAspect="1"/>
          </p:cNvPicPr>
          <p:nvPr/>
        </p:nvPicPr>
        <p:blipFill>
          <a:blip r:embed="rId2"/>
          <a:stretch>
            <a:fillRect/>
          </a:stretch>
        </p:blipFill>
        <p:spPr>
          <a:xfrm>
            <a:off x="158367" y="187452"/>
            <a:ext cx="8827266" cy="6483096"/>
          </a:xfrm>
          <a:prstGeom prst="rect">
            <a:avLst/>
          </a:prstGeom>
        </p:spPr>
      </p:pic>
      <p:sp>
        <p:nvSpPr>
          <p:cNvPr id="2" name="Title 1"/>
          <p:cNvSpPr>
            <a:spLocks noGrp="1"/>
          </p:cNvSpPr>
          <p:nvPr>
            <p:ph type="title"/>
          </p:nvPr>
        </p:nvSpPr>
        <p:spPr>
          <a:xfrm>
            <a:off x="4710953" y="533400"/>
            <a:ext cx="3657600" cy="1252538"/>
          </a:xfrm>
        </p:spPr>
        <p:txBody>
          <a:bodyPr anchor="b"/>
          <a:lstStyle>
            <a:lvl1pPr algn="l">
              <a:defRPr sz="3600" b="0"/>
            </a:lvl1pPr>
          </a:lstStyle>
          <a:p>
            <a:r>
              <a:rPr lang="en-US" smtClean="0"/>
              <a:t>Click to edit Master title style</a:t>
            </a:r>
            <a:endParaRPr/>
          </a:p>
        </p:txBody>
      </p:sp>
      <p:sp>
        <p:nvSpPr>
          <p:cNvPr id="3" name="Picture Placeholder 2"/>
          <p:cNvSpPr>
            <a:spLocks noGrp="1"/>
          </p:cNvSpPr>
          <p:nvPr>
            <p:ph type="pic" idx="1"/>
          </p:nvPr>
        </p:nvSpPr>
        <p:spPr>
          <a:xfrm flipH="1">
            <a:off x="596153" y="1600199"/>
            <a:ext cx="3657600" cy="3657601"/>
          </a:xfrm>
          <a:prstGeom prst="ellipse">
            <a:avLst/>
          </a:prstGeom>
          <a:blipFill dpi="0" rotWithShape="0">
            <a:blip r:embed="rId3" cstate="print"/>
            <a:srcRect/>
            <a:stretch>
              <a:fillRect/>
            </a:stretch>
          </a:blipFill>
          <a:ln w="28575">
            <a:solidFill>
              <a:schemeClr val="bg1"/>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710412" y="1828800"/>
            <a:ext cx="3657600" cy="3810000"/>
          </a:xfrm>
        </p:spPr>
        <p:txBody>
          <a:bodyPr>
            <a:normAutofit/>
          </a:bodyPr>
          <a:lstStyle>
            <a:lvl1pPr marL="0" indent="0">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81000" y="6288741"/>
            <a:ext cx="1865125" cy="365125"/>
          </a:xfrm>
        </p:spPr>
        <p:txBody>
          <a:bodyPr/>
          <a:lstStyle/>
          <a:p>
            <a:fld id="{FEFC59D6-1696-7449-91FE-9E1AE4FEC42F}" type="datetimeFigureOut">
              <a:rPr lang="en-US" smtClean="0"/>
              <a:t>12/5/17</a:t>
            </a:fld>
            <a:endParaRPr lang="en-US"/>
          </a:p>
        </p:txBody>
      </p:sp>
      <p:sp>
        <p:nvSpPr>
          <p:cNvPr id="6" name="Footer Placeholder 5"/>
          <p:cNvSpPr>
            <a:spLocks noGrp="1"/>
          </p:cNvSpPr>
          <p:nvPr>
            <p:ph type="ftr" sz="quarter" idx="11"/>
          </p:nvPr>
        </p:nvSpPr>
        <p:spPr>
          <a:xfrm>
            <a:off x="3325813" y="6288741"/>
            <a:ext cx="5217551" cy="365125"/>
          </a:xfrm>
        </p:spPr>
        <p:txBody>
          <a:bodyPr/>
          <a:lstStyle/>
          <a:p>
            <a:endParaRPr lang="en-US"/>
          </a:p>
        </p:txBody>
      </p:sp>
      <p:sp>
        <p:nvSpPr>
          <p:cNvPr id="7" name="Slide Number Placeholder 6"/>
          <p:cNvSpPr>
            <a:spLocks noGrp="1"/>
          </p:cNvSpPr>
          <p:nvPr>
            <p:ph type="sldNum" sz="quarter" idx="12"/>
          </p:nvPr>
        </p:nvSpPr>
        <p:spPr/>
        <p:txBody>
          <a:bodyPr/>
          <a:lstStyle/>
          <a:p>
            <a:fld id="{3A289CFA-09AA-E24E-9FF1-1DAED68D6B5A}"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pic>
        <p:nvPicPr>
          <p:cNvPr id="10" name="Picture 9" descr="Overlay-PictureCaption-Extras.png"/>
          <p:cNvPicPr>
            <a:picLocks noChangeAspect="1"/>
          </p:cNvPicPr>
          <p:nvPr/>
        </p:nvPicPr>
        <p:blipFill>
          <a:blip r:embed="rId2"/>
          <a:stretch>
            <a:fillRect/>
          </a:stretch>
        </p:blipFill>
        <p:spPr>
          <a:xfrm>
            <a:off x="158367" y="187452"/>
            <a:ext cx="8827266" cy="6483096"/>
          </a:xfrm>
          <a:prstGeom prst="rect">
            <a:avLst/>
          </a:prstGeom>
        </p:spPr>
      </p:pic>
      <p:sp>
        <p:nvSpPr>
          <p:cNvPr id="2" name="Title 1"/>
          <p:cNvSpPr>
            <a:spLocks noGrp="1"/>
          </p:cNvSpPr>
          <p:nvPr>
            <p:ph type="title"/>
          </p:nvPr>
        </p:nvSpPr>
        <p:spPr>
          <a:xfrm>
            <a:off x="808038" y="3778624"/>
            <a:ext cx="7560515" cy="1102658"/>
          </a:xfrm>
        </p:spPr>
        <p:txBody>
          <a:bodyPr anchor="b"/>
          <a:lstStyle>
            <a:lvl1pPr algn="l">
              <a:defRPr sz="3600" b="0"/>
            </a:lvl1pPr>
          </a:lstStyle>
          <a:p>
            <a:r>
              <a:rPr lang="en-US" smtClean="0"/>
              <a:t>Click to edit Master title style</a:t>
            </a:r>
            <a:endParaRPr/>
          </a:p>
        </p:txBody>
      </p:sp>
      <p:sp>
        <p:nvSpPr>
          <p:cNvPr id="3" name="Picture Placeholder 2"/>
          <p:cNvSpPr>
            <a:spLocks noGrp="1"/>
          </p:cNvSpPr>
          <p:nvPr>
            <p:ph type="pic" idx="1"/>
          </p:nvPr>
        </p:nvSpPr>
        <p:spPr>
          <a:xfrm flipH="1">
            <a:off x="871584" y="762000"/>
            <a:ext cx="7427726" cy="2989730"/>
          </a:xfrm>
          <a:prstGeom prst="roundRect">
            <a:avLst>
              <a:gd name="adj" fmla="val 7476"/>
            </a:avLst>
          </a:prstGeom>
          <a:blipFill dpi="0" rotWithShape="0">
            <a:blip r:embed="rId3"/>
            <a:srcRect/>
            <a:stretch>
              <a:fillRect/>
            </a:stretch>
          </a:blipFill>
          <a:ln w="28575">
            <a:solidFill>
              <a:schemeClr val="bg1"/>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808034" y="4827493"/>
            <a:ext cx="7559977" cy="1220881"/>
          </a:xfrm>
        </p:spPr>
        <p:txBody>
          <a:bodyPr>
            <a:normAutofit/>
          </a:bodyPr>
          <a:lstStyle>
            <a:lvl1pPr marL="0" indent="0">
              <a:spcBef>
                <a:spcPts val="3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81000" y="6288741"/>
            <a:ext cx="1865125" cy="365125"/>
          </a:xfrm>
        </p:spPr>
        <p:txBody>
          <a:bodyPr/>
          <a:lstStyle/>
          <a:p>
            <a:fld id="{FEFC59D6-1696-7449-91FE-9E1AE4FEC42F}" type="datetimeFigureOut">
              <a:rPr lang="en-US" smtClean="0"/>
              <a:t>12/5/17</a:t>
            </a:fld>
            <a:endParaRPr lang="en-US"/>
          </a:p>
        </p:txBody>
      </p:sp>
      <p:sp>
        <p:nvSpPr>
          <p:cNvPr id="6" name="Footer Placeholder 5"/>
          <p:cNvSpPr>
            <a:spLocks noGrp="1"/>
          </p:cNvSpPr>
          <p:nvPr>
            <p:ph type="ftr" sz="quarter" idx="11"/>
          </p:nvPr>
        </p:nvSpPr>
        <p:spPr>
          <a:xfrm>
            <a:off x="3325813" y="6288741"/>
            <a:ext cx="5217551" cy="365125"/>
          </a:xfrm>
        </p:spPr>
        <p:txBody>
          <a:bodyPr/>
          <a:lstStyle/>
          <a:p>
            <a:endParaRPr lang="en-US"/>
          </a:p>
        </p:txBody>
      </p:sp>
      <p:sp>
        <p:nvSpPr>
          <p:cNvPr id="7" name="Slide Number Placeholder 6"/>
          <p:cNvSpPr>
            <a:spLocks noGrp="1"/>
          </p:cNvSpPr>
          <p:nvPr>
            <p:ph type="sldNum" sz="quarter" idx="12"/>
          </p:nvPr>
        </p:nvSpPr>
        <p:spPr/>
        <p:txBody>
          <a:bodyPr/>
          <a:lstStyle/>
          <a:p>
            <a:fld id="{3A289CFA-09AA-E24E-9FF1-1DAED68D6B5A}"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FEFC59D6-1696-7449-91FE-9E1AE4FEC42F}" type="datetimeFigureOut">
              <a:rPr lang="en-US" smtClean="0"/>
              <a:t>12/5/17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289CFA-09AA-E24E-9FF1-1DAED68D6B5A}" type="slidenum">
              <a:rPr lang="en-US" smtClean="0"/>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8" name="Picture 7"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Vertical Title 1"/>
          <p:cNvSpPr>
            <a:spLocks noGrp="1"/>
          </p:cNvSpPr>
          <p:nvPr>
            <p:ph type="title" orient="vert"/>
          </p:nvPr>
        </p:nvSpPr>
        <p:spPr>
          <a:xfrm>
            <a:off x="7328646" y="779463"/>
            <a:ext cx="1358153" cy="5268912"/>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779462" y="779464"/>
            <a:ext cx="6170613" cy="5268911"/>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FEFC59D6-1696-7449-91FE-9E1AE4FEC42F}" type="datetimeFigureOut">
              <a:rPr lang="en-US" smtClean="0"/>
              <a:t>12/5/17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289CFA-09AA-E24E-9FF1-1DAED68D6B5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8" name="Picture 7"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FEFC59D6-1696-7449-91FE-9E1AE4FEC42F}" type="datetimeFigureOut">
              <a:rPr lang="en-US" smtClean="0"/>
              <a:t>12/5/17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289CFA-09AA-E24E-9FF1-1DAED68D6B5A}"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8" name="Picture 7" descr="Overlay-SectionHeader.png"/>
          <p:cNvPicPr>
            <a:picLocks noChangeAspect="1"/>
          </p:cNvPicPr>
          <p:nvPr/>
        </p:nvPicPr>
        <p:blipFill>
          <a:blip r:embed="rId2"/>
          <a:stretch>
            <a:fillRect/>
          </a:stretch>
        </p:blipFill>
        <p:spPr>
          <a:xfrm>
            <a:off x="158367" y="187452"/>
            <a:ext cx="8827266" cy="6483096"/>
          </a:xfrm>
          <a:prstGeom prst="rect">
            <a:avLst/>
          </a:prstGeom>
        </p:spPr>
      </p:pic>
      <p:sp>
        <p:nvSpPr>
          <p:cNvPr id="2" name="Title 1"/>
          <p:cNvSpPr>
            <a:spLocks noGrp="1"/>
          </p:cNvSpPr>
          <p:nvPr>
            <p:ph type="title"/>
          </p:nvPr>
        </p:nvSpPr>
        <p:spPr>
          <a:xfrm>
            <a:off x="779463" y="2591360"/>
            <a:ext cx="7583487" cy="1362075"/>
          </a:xfrm>
        </p:spPr>
        <p:txBody>
          <a:bodyPr anchor="b" anchorCtr="0">
            <a:noAutofit/>
          </a:bodyPr>
          <a:lstStyle>
            <a:lvl1pPr algn="l">
              <a:defRPr sz="4400" b="1" cap="none" baseline="0">
                <a:solidFill>
                  <a:schemeClr val="bg1"/>
                </a:solidFill>
              </a:defRPr>
            </a:lvl1pPr>
          </a:lstStyle>
          <a:p>
            <a:r>
              <a:rPr lang="en-US" smtClean="0"/>
              <a:t>Click to edit Master title style</a:t>
            </a:r>
            <a:endParaRPr/>
          </a:p>
        </p:txBody>
      </p:sp>
      <p:sp>
        <p:nvSpPr>
          <p:cNvPr id="3" name="Text Placeholder 2"/>
          <p:cNvSpPr>
            <a:spLocks noGrp="1"/>
          </p:cNvSpPr>
          <p:nvPr>
            <p:ph type="body" idx="1"/>
          </p:nvPr>
        </p:nvSpPr>
        <p:spPr>
          <a:xfrm>
            <a:off x="779463" y="3950354"/>
            <a:ext cx="7583487" cy="1500187"/>
          </a:xfrm>
        </p:spPr>
        <p:txBody>
          <a:bodyPr anchor="t" anchorCtr="0"/>
          <a:lstStyle>
            <a:lvl1pPr marL="0" indent="0" algn="l">
              <a:spcBef>
                <a:spcPts val="600"/>
              </a:spcBef>
              <a:buNone/>
              <a:defRPr sz="2000" cap="none"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EFC59D6-1696-7449-91FE-9E1AE4FEC42F}" type="datetimeFigureOut">
              <a:rPr lang="en-US" smtClean="0"/>
              <a:t>12/5/17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289CFA-09AA-E24E-9FF1-1DAED68D6B5A}"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779462" y="1828800"/>
            <a:ext cx="36576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688541" y="1828800"/>
            <a:ext cx="36576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FEFC59D6-1696-7449-91FE-9E1AE4FEC42F}" type="datetimeFigureOut">
              <a:rPr lang="en-US" smtClean="0"/>
              <a:t>12/5/17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289CFA-09AA-E24E-9FF1-1DAED68D6B5A}"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4" name="Picture 13"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a:xfrm>
            <a:off x="779463" y="381000"/>
            <a:ext cx="7583487" cy="1044388"/>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779463" y="1438835"/>
            <a:ext cx="3657600" cy="789828"/>
          </a:xfrm>
        </p:spPr>
        <p:txBody>
          <a:bodyPr anchor="b">
            <a:noAutofit/>
          </a:bodyPr>
          <a:lstStyle>
            <a:lvl1pPr marL="0" indent="0" algn="ctr">
              <a:lnSpc>
                <a:spcPts val="3000"/>
              </a:lnSpc>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79463" y="2362199"/>
            <a:ext cx="3657600" cy="3686175"/>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705350" y="1438835"/>
            <a:ext cx="3657600" cy="789828"/>
          </a:xfrm>
        </p:spPr>
        <p:txBody>
          <a:bodyPr anchor="b">
            <a:noAutofit/>
          </a:bodyPr>
          <a:lstStyle>
            <a:lvl1pPr marL="0" indent="0" algn="ctr">
              <a:lnSpc>
                <a:spcPts val="3000"/>
              </a:lnSpc>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05350" y="2362199"/>
            <a:ext cx="3657600" cy="3686175"/>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FEFC59D6-1696-7449-91FE-9E1AE4FEC42F}" type="datetimeFigureOut">
              <a:rPr lang="en-US" smtClean="0"/>
              <a:t>12/5/17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A289CFA-09AA-E24E-9FF1-1DAED68D6B5A}" type="slidenum">
              <a:rPr lang="en-US" smtClean="0"/>
              <a:t>‹#›</a:t>
            </a:fld>
            <a:endParaRPr lang="en-US"/>
          </a:p>
        </p:txBody>
      </p:sp>
      <p:cxnSp>
        <p:nvCxnSpPr>
          <p:cNvPr id="12" name="Straight Connector 11"/>
          <p:cNvCxnSpPr/>
          <p:nvPr/>
        </p:nvCxnSpPr>
        <p:spPr>
          <a:xfrm>
            <a:off x="874059" y="2286000"/>
            <a:ext cx="3563003"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815840" y="2286000"/>
            <a:ext cx="3566160"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874059" y="2286000"/>
            <a:ext cx="3563003"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4815840" y="2286000"/>
            <a:ext cx="3566160"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779462" y="1828801"/>
            <a:ext cx="7585076"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FEFC59D6-1696-7449-91FE-9E1AE4FEC42F}" type="datetimeFigureOut">
              <a:rPr lang="en-US" smtClean="0"/>
              <a:t>12/5/17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289CFA-09AA-E24E-9FF1-1DAED68D6B5A}" type="slidenum">
              <a:rPr lang="en-US" smtClean="0"/>
              <a:t>‹#›</a:t>
            </a:fld>
            <a:endParaRPr lang="en-US"/>
          </a:p>
        </p:txBody>
      </p:sp>
      <p:sp>
        <p:nvSpPr>
          <p:cNvPr id="10" name="Content Placeholder 2"/>
          <p:cNvSpPr>
            <a:spLocks noGrp="1"/>
          </p:cNvSpPr>
          <p:nvPr>
            <p:ph sz="half" idx="13"/>
          </p:nvPr>
        </p:nvSpPr>
        <p:spPr>
          <a:xfrm>
            <a:off x="779462" y="3991816"/>
            <a:ext cx="7585076"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710953" y="1828801"/>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FEFC59D6-1696-7449-91FE-9E1AE4FEC42F}" type="datetimeFigureOut">
              <a:rPr lang="en-US" smtClean="0"/>
              <a:t>12/5/17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289CFA-09AA-E24E-9FF1-1DAED68D6B5A}" type="slidenum">
              <a:rPr lang="en-US" smtClean="0"/>
              <a:t>‹#›</a:t>
            </a:fld>
            <a:endParaRPr lang="en-US"/>
          </a:p>
        </p:txBody>
      </p:sp>
      <p:sp>
        <p:nvSpPr>
          <p:cNvPr id="10" name="Content Placeholder 2"/>
          <p:cNvSpPr>
            <a:spLocks noGrp="1"/>
          </p:cNvSpPr>
          <p:nvPr>
            <p:ph sz="half" idx="13"/>
          </p:nvPr>
        </p:nvSpPr>
        <p:spPr>
          <a:xfrm>
            <a:off x="4710953" y="3991816"/>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1" name="Content Placeholder 2"/>
          <p:cNvSpPr>
            <a:spLocks noGrp="1"/>
          </p:cNvSpPr>
          <p:nvPr>
            <p:ph sz="half" idx="14"/>
          </p:nvPr>
        </p:nvSpPr>
        <p:spPr>
          <a:xfrm>
            <a:off x="779462" y="1828800"/>
            <a:ext cx="36576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5" name="Date Placeholder 4"/>
          <p:cNvSpPr>
            <a:spLocks noGrp="1"/>
          </p:cNvSpPr>
          <p:nvPr>
            <p:ph type="dt" sz="half" idx="10"/>
          </p:nvPr>
        </p:nvSpPr>
        <p:spPr/>
        <p:txBody>
          <a:bodyPr/>
          <a:lstStyle/>
          <a:p>
            <a:fld id="{FEFC59D6-1696-7449-91FE-9E1AE4FEC42F}" type="datetimeFigureOut">
              <a:rPr lang="en-US" smtClean="0"/>
              <a:t>12/5/17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289CFA-09AA-E24E-9FF1-1DAED68D6B5A}" type="slidenum">
              <a:rPr lang="en-US" smtClean="0"/>
              <a:t>‹#›</a:t>
            </a:fld>
            <a:endParaRPr lang="en-US"/>
          </a:p>
        </p:txBody>
      </p:sp>
      <p:sp>
        <p:nvSpPr>
          <p:cNvPr id="12" name="Content Placeholder 2"/>
          <p:cNvSpPr>
            <a:spLocks noGrp="1"/>
          </p:cNvSpPr>
          <p:nvPr>
            <p:ph sz="half" idx="14"/>
          </p:nvPr>
        </p:nvSpPr>
        <p:spPr>
          <a:xfrm>
            <a:off x="779463" y="1828801"/>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3" name="Content Placeholder 2"/>
          <p:cNvSpPr>
            <a:spLocks noGrp="1"/>
          </p:cNvSpPr>
          <p:nvPr>
            <p:ph sz="half" idx="15"/>
          </p:nvPr>
        </p:nvSpPr>
        <p:spPr>
          <a:xfrm>
            <a:off x="779463" y="3991816"/>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4" name="Content Placeholder 2"/>
          <p:cNvSpPr>
            <a:spLocks noGrp="1"/>
          </p:cNvSpPr>
          <p:nvPr>
            <p:ph sz="half" idx="1"/>
          </p:nvPr>
        </p:nvSpPr>
        <p:spPr>
          <a:xfrm>
            <a:off x="4710953" y="1828801"/>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5" name="Content Placeholder 2"/>
          <p:cNvSpPr>
            <a:spLocks noGrp="1"/>
          </p:cNvSpPr>
          <p:nvPr>
            <p:ph sz="half" idx="13"/>
          </p:nvPr>
        </p:nvSpPr>
        <p:spPr>
          <a:xfrm>
            <a:off x="4710953" y="3991816"/>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FEFC59D6-1696-7449-91FE-9E1AE4FEC42F}" type="datetimeFigureOut">
              <a:rPr lang="en-US" smtClean="0"/>
              <a:t>12/5/17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A289CFA-09AA-E24E-9FF1-1DAED68D6B5A}"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ound Diagonal Corner Rectangle 7"/>
          <p:cNvSpPr/>
          <p:nvPr/>
        </p:nvSpPr>
        <p:spPr>
          <a:xfrm>
            <a:off x="189707" y="189707"/>
            <a:ext cx="8764587" cy="6478587"/>
          </a:xfrm>
          <a:prstGeom prst="round2DiagRect">
            <a:avLst>
              <a:gd name="adj1" fmla="val 9416"/>
              <a:gd name="adj2" fmla="val 0"/>
            </a:avLst>
          </a:prstGeom>
          <a:gradFill>
            <a:gsLst>
              <a:gs pos="17000">
                <a:schemeClr val="bg2"/>
              </a:gs>
              <a:gs pos="100000">
                <a:schemeClr val="tx2"/>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Placeholder 1"/>
          <p:cNvSpPr>
            <a:spLocks noGrp="1"/>
          </p:cNvSpPr>
          <p:nvPr>
            <p:ph type="title"/>
          </p:nvPr>
        </p:nvSpPr>
        <p:spPr>
          <a:xfrm>
            <a:off x="779463" y="381000"/>
            <a:ext cx="7583487" cy="1044388"/>
          </a:xfrm>
          <a:prstGeom prst="rect">
            <a:avLst/>
          </a:prstGeom>
        </p:spPr>
        <p:txBody>
          <a:bodyPr vert="horz" lIns="91440" tIns="45720" rIns="91440" bIns="45720" rtlCol="0" anchor="b" anchorCtr="0">
            <a:noAutofit/>
          </a:bodyPr>
          <a:lstStyle/>
          <a:p>
            <a:r>
              <a:rPr lang="en-US" smtClean="0"/>
              <a:t>Click to edit Master title style</a:t>
            </a:r>
            <a:endParaRPr/>
          </a:p>
        </p:txBody>
      </p:sp>
      <p:sp>
        <p:nvSpPr>
          <p:cNvPr id="3" name="Text Placeholder 2"/>
          <p:cNvSpPr>
            <a:spLocks noGrp="1"/>
          </p:cNvSpPr>
          <p:nvPr>
            <p:ph type="body" idx="1"/>
          </p:nvPr>
        </p:nvSpPr>
        <p:spPr>
          <a:xfrm>
            <a:off x="779463" y="1828800"/>
            <a:ext cx="7583487" cy="420893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381000" y="6288741"/>
            <a:ext cx="1887537" cy="365125"/>
          </a:xfrm>
          <a:prstGeom prst="rect">
            <a:avLst/>
          </a:prstGeom>
        </p:spPr>
        <p:txBody>
          <a:bodyPr vert="horz" lIns="91440" tIns="45720" rIns="91440" bIns="45720" rtlCol="0" anchor="ctr"/>
          <a:lstStyle>
            <a:lvl1pPr algn="l">
              <a:defRPr sz="1200">
                <a:solidFill>
                  <a:schemeClr val="bg2"/>
                </a:solidFill>
              </a:defRPr>
            </a:lvl1pPr>
          </a:lstStyle>
          <a:p>
            <a:fld id="{FEFC59D6-1696-7449-91FE-9E1AE4FEC42F}" type="datetimeFigureOut">
              <a:rPr lang="en-US" smtClean="0"/>
              <a:t>12/5/17</a:t>
            </a:fld>
            <a:endParaRPr lang="en-US"/>
          </a:p>
        </p:txBody>
      </p:sp>
      <p:sp>
        <p:nvSpPr>
          <p:cNvPr id="5" name="Footer Placeholder 4"/>
          <p:cNvSpPr>
            <a:spLocks noGrp="1"/>
          </p:cNvSpPr>
          <p:nvPr>
            <p:ph type="ftr" sz="quarter" idx="3"/>
          </p:nvPr>
        </p:nvSpPr>
        <p:spPr>
          <a:xfrm>
            <a:off x="3304615" y="6288741"/>
            <a:ext cx="5238750" cy="365125"/>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6" name="Slide Number Placeholder 5"/>
          <p:cNvSpPr>
            <a:spLocks noGrp="1"/>
          </p:cNvSpPr>
          <p:nvPr>
            <p:ph type="sldNum" sz="quarter" idx="4"/>
          </p:nvPr>
        </p:nvSpPr>
        <p:spPr>
          <a:xfrm>
            <a:off x="8404411" y="219635"/>
            <a:ext cx="493059" cy="365125"/>
          </a:xfrm>
          <a:prstGeom prst="rect">
            <a:avLst/>
          </a:prstGeom>
        </p:spPr>
        <p:txBody>
          <a:bodyPr vert="horz" lIns="91440" tIns="45720" rIns="91440" bIns="45720" rtlCol="0" anchor="ctr"/>
          <a:lstStyle>
            <a:lvl1pPr algn="r">
              <a:defRPr sz="1200">
                <a:solidFill>
                  <a:schemeClr val="tx2"/>
                </a:solidFill>
              </a:defRPr>
            </a:lvl1pPr>
          </a:lstStyle>
          <a:p>
            <a:fld id="{3A289CFA-09AA-E24E-9FF1-1DAED68D6B5A}"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914400" rtl="0" eaLnBrk="1" latinLnBrk="0" hangingPunct="1">
        <a:spcBef>
          <a:spcPct val="0"/>
        </a:spcBef>
        <a:buNone/>
        <a:defRPr sz="3800" kern="1200">
          <a:solidFill>
            <a:schemeClr val="bg1"/>
          </a:solidFill>
          <a:latin typeface="+mj-lt"/>
          <a:ea typeface="+mj-ea"/>
          <a:cs typeface="+mj-cs"/>
        </a:defRPr>
      </a:lvl1pPr>
    </p:titleStyle>
    <p:bodyStyle>
      <a:lvl1pPr marL="282575" indent="-282575" algn="l" defTabSz="914400" rtl="0" eaLnBrk="1" latinLnBrk="0" hangingPunct="1">
        <a:spcBef>
          <a:spcPts val="2000"/>
        </a:spcBef>
        <a:buFont typeface="Wingdings 2" pitchFamily="18" charset="2"/>
        <a:buChar char=""/>
        <a:defRPr sz="2200" kern="1200">
          <a:solidFill>
            <a:schemeClr val="bg1"/>
          </a:solidFill>
          <a:latin typeface="+mn-lt"/>
          <a:ea typeface="+mn-ea"/>
          <a:cs typeface="+mn-cs"/>
        </a:defRPr>
      </a:lvl1pPr>
      <a:lvl2pPr marL="577850" indent="-295275" algn="l" defTabSz="914400" rtl="0" eaLnBrk="1" latinLnBrk="0" hangingPunct="1">
        <a:spcBef>
          <a:spcPts val="600"/>
        </a:spcBef>
        <a:buFont typeface="Wingdings 2" pitchFamily="18" charset="2"/>
        <a:buChar char=""/>
        <a:defRPr sz="2000" kern="1200">
          <a:solidFill>
            <a:schemeClr val="bg1"/>
          </a:solidFill>
          <a:latin typeface="+mn-lt"/>
          <a:ea typeface="+mn-ea"/>
          <a:cs typeface="+mn-cs"/>
        </a:defRPr>
      </a:lvl2pPr>
      <a:lvl3pPr marL="860425"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3pPr>
      <a:lvl4pPr marL="1143000"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4pPr>
      <a:lvl5pPr marL="1425575"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5pPr>
      <a:lvl6pPr marL="1711325"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6pPr>
      <a:lvl7pPr marL="2000250"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7pPr>
      <a:lvl8pPr marL="2290763"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8pPr>
      <a:lvl9pPr marL="2571750" indent="-288925" algn="l" defTabSz="914400" rtl="0" eaLnBrk="1" latinLnBrk="0" hangingPunct="1">
        <a:spcBef>
          <a:spcPct val="20000"/>
        </a:spcBef>
        <a:buFont typeface="Wingdings 2" pitchFamily="18" charset="2"/>
        <a:buChar char=""/>
        <a:defRPr lang="en-US" sz="1800" kern="1200" dirty="0">
          <a:solidFill>
            <a:schemeClr val="bg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0.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9.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1429" y="1469571"/>
            <a:ext cx="7986658" cy="2492829"/>
          </a:xfrm>
        </p:spPr>
        <p:txBody>
          <a:bodyPr/>
          <a:lstStyle/>
          <a:p>
            <a:r>
              <a:rPr lang="en-US" dirty="0" smtClean="0"/>
              <a:t>International capital structure and the cost of capital </a:t>
            </a:r>
            <a:endParaRPr lang="en-US" dirty="0"/>
          </a:p>
        </p:txBody>
      </p:sp>
      <p:sp>
        <p:nvSpPr>
          <p:cNvPr id="3" name="Subtitle 2"/>
          <p:cNvSpPr>
            <a:spLocks noGrp="1"/>
          </p:cNvSpPr>
          <p:nvPr>
            <p:ph type="subTitle" idx="1"/>
          </p:nvPr>
        </p:nvSpPr>
        <p:spPr>
          <a:xfrm>
            <a:off x="1600201" y="4529666"/>
            <a:ext cx="6762749" cy="1189815"/>
          </a:xfrm>
        </p:spPr>
        <p:txBody>
          <a:bodyPr/>
          <a:lstStyle/>
          <a:p>
            <a:endParaRPr lang="en-US" i="1" dirty="0" smtClean="0"/>
          </a:p>
        </p:txBody>
      </p:sp>
    </p:spTree>
    <p:extLst>
      <p:ext uri="{BB962C8B-B14F-4D97-AF65-F5344CB8AC3E}">
        <p14:creationId xmlns:p14="http://schemas.microsoft.com/office/powerpoint/2010/main" val="19446711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Benefits of cross-border listing</a:t>
            </a:r>
            <a:endParaRPr lang="en-US" dirty="0"/>
          </a:p>
        </p:txBody>
      </p:sp>
      <p:sp>
        <p:nvSpPr>
          <p:cNvPr id="3" name="Content Placeholder 2"/>
          <p:cNvSpPr>
            <a:spLocks noGrp="1"/>
          </p:cNvSpPr>
          <p:nvPr>
            <p:ph idx="1"/>
          </p:nvPr>
        </p:nvSpPr>
        <p:spPr/>
        <p:txBody>
          <a:bodyPr/>
          <a:lstStyle/>
          <a:p>
            <a:pPr marL="282575" lvl="1" indent="-282575">
              <a:spcBef>
                <a:spcPts val="2000"/>
              </a:spcBef>
            </a:pPr>
            <a:r>
              <a:rPr lang="en-US" altLang="en-US" sz="2400" dirty="0" smtClean="0">
                <a:latin typeface="Arial Unicode MS" panose="020B0604020202020204" pitchFamily="34" charset="-128"/>
                <a:ea typeface="Arial Unicode MS" panose="020B0604020202020204" pitchFamily="34" charset="-128"/>
                <a:cs typeface="Arial Unicode MS" panose="020B0604020202020204" pitchFamily="34" charset="-128"/>
              </a:rPr>
              <a:t>Expand the firm’s </a:t>
            </a:r>
            <a:r>
              <a:rPr lang="en-US" altLang="en-US" sz="2400" dirty="0">
                <a:latin typeface="Arial Unicode MS" panose="020B0604020202020204" pitchFamily="34" charset="-128"/>
                <a:ea typeface="Arial Unicode MS" panose="020B0604020202020204" pitchFamily="34" charset="-128"/>
                <a:cs typeface="Arial Unicode MS" panose="020B0604020202020204" pitchFamily="34" charset="-128"/>
              </a:rPr>
              <a:t>potential investor base, which will lead to a higher stock price and lower cost of capital</a:t>
            </a:r>
            <a:r>
              <a:rPr lang="en-US" altLang="en-US" sz="2400" dirty="0" smtClean="0">
                <a:latin typeface="Arial Unicode MS" panose="020B0604020202020204" pitchFamily="34" charset="-128"/>
                <a:ea typeface="Arial Unicode MS" panose="020B0604020202020204" pitchFamily="34" charset="-128"/>
                <a:cs typeface="Arial Unicode MS" panose="020B0604020202020204" pitchFamily="34" charset="-128"/>
              </a:rPr>
              <a:t>.</a:t>
            </a:r>
          </a:p>
          <a:p>
            <a:pPr marL="282575" lvl="1" indent="-282575">
              <a:spcBef>
                <a:spcPts val="2000"/>
              </a:spcBef>
            </a:pPr>
            <a:r>
              <a:rPr lang="en-US" altLang="en-US" sz="2400" dirty="0">
                <a:latin typeface="Arial Unicode MS" panose="020B0604020202020204" pitchFamily="34" charset="-128"/>
                <a:ea typeface="Arial Unicode MS" panose="020B0604020202020204" pitchFamily="34" charset="-128"/>
                <a:cs typeface="Arial Unicode MS" panose="020B0604020202020204" pitchFamily="34" charset="-128"/>
              </a:rPr>
              <a:t>C</a:t>
            </a:r>
            <a:r>
              <a:rPr lang="en-US" altLang="en-US" sz="2400" dirty="0" smtClean="0">
                <a:latin typeface="Arial Unicode MS" panose="020B0604020202020204" pitchFamily="34" charset="-128"/>
                <a:ea typeface="Arial Unicode MS" panose="020B0604020202020204" pitchFamily="34" charset="-128"/>
                <a:cs typeface="Arial Unicode MS" panose="020B0604020202020204" pitchFamily="34" charset="-128"/>
              </a:rPr>
              <a:t>reate </a:t>
            </a:r>
            <a:r>
              <a:rPr lang="en-US" altLang="en-US" sz="2400" dirty="0">
                <a:latin typeface="Arial Unicode MS" panose="020B0604020202020204" pitchFamily="34" charset="-128"/>
                <a:ea typeface="Arial Unicode MS" panose="020B0604020202020204" pitchFamily="34" charset="-128"/>
                <a:cs typeface="Arial Unicode MS" panose="020B0604020202020204" pitchFamily="34" charset="-128"/>
              </a:rPr>
              <a:t>a secondary market for the company’s shares, which facilitates raising new capital in foreign </a:t>
            </a:r>
            <a:r>
              <a:rPr lang="en-US" altLang="en-US" sz="2400" dirty="0" smtClean="0">
                <a:latin typeface="Arial Unicode MS" panose="020B0604020202020204" pitchFamily="34" charset="-128"/>
                <a:ea typeface="Arial Unicode MS" panose="020B0604020202020204" pitchFamily="34" charset="-128"/>
                <a:cs typeface="Arial Unicode MS" panose="020B0604020202020204" pitchFamily="34" charset="-128"/>
              </a:rPr>
              <a:t>markets.</a:t>
            </a:r>
          </a:p>
          <a:p>
            <a:pPr marL="282575" lvl="1" indent="-282575">
              <a:spcBef>
                <a:spcPts val="2000"/>
              </a:spcBef>
            </a:pPr>
            <a:r>
              <a:rPr lang="en-US" altLang="en-US" sz="2400" dirty="0" smtClean="0">
                <a:latin typeface="Arial Unicode MS" panose="020B0604020202020204" pitchFamily="34" charset="-128"/>
                <a:ea typeface="Arial Unicode MS" panose="020B0604020202020204" pitchFamily="34" charset="-128"/>
                <a:cs typeface="Arial Unicode MS" panose="020B0604020202020204" pitchFamily="34" charset="-128"/>
              </a:rPr>
              <a:t>Enhance </a:t>
            </a:r>
            <a:r>
              <a:rPr lang="en-US" altLang="en-US" sz="2400" dirty="0">
                <a:latin typeface="Arial Unicode MS" panose="020B0604020202020204" pitchFamily="34" charset="-128"/>
                <a:ea typeface="Arial Unicode MS" panose="020B0604020202020204" pitchFamily="34" charset="-128"/>
                <a:cs typeface="Arial Unicode MS" panose="020B0604020202020204" pitchFamily="34" charset="-128"/>
              </a:rPr>
              <a:t>the liquidity of the company’s </a:t>
            </a:r>
            <a:r>
              <a:rPr lang="en-US" altLang="en-US" sz="2400" dirty="0" smtClean="0">
                <a:latin typeface="Arial Unicode MS" panose="020B0604020202020204" pitchFamily="34" charset="-128"/>
                <a:ea typeface="Arial Unicode MS" panose="020B0604020202020204" pitchFamily="34" charset="-128"/>
                <a:cs typeface="Arial Unicode MS" panose="020B0604020202020204" pitchFamily="34" charset="-128"/>
              </a:rPr>
              <a:t>stock.</a:t>
            </a:r>
          </a:p>
          <a:p>
            <a:pPr marL="282575" lvl="1" indent="-282575">
              <a:spcBef>
                <a:spcPts val="2000"/>
              </a:spcBef>
            </a:pPr>
            <a:r>
              <a:rPr lang="en-US" altLang="en-US" sz="2400" dirty="0" smtClean="0">
                <a:latin typeface="Arial Unicode MS" panose="020B0604020202020204" pitchFamily="34" charset="-128"/>
                <a:ea typeface="Arial Unicode MS" panose="020B0604020202020204" pitchFamily="34" charset="-128"/>
                <a:cs typeface="Arial Unicode MS" panose="020B0604020202020204" pitchFamily="34" charset="-128"/>
              </a:rPr>
              <a:t>Enhance </a:t>
            </a:r>
            <a:r>
              <a:rPr lang="en-US" altLang="en-US" sz="2400" dirty="0">
                <a:latin typeface="Arial Unicode MS" panose="020B0604020202020204" pitchFamily="34" charset="-128"/>
                <a:ea typeface="Arial Unicode MS" panose="020B0604020202020204" pitchFamily="34" charset="-128"/>
                <a:cs typeface="Arial Unicode MS" panose="020B0604020202020204" pitchFamily="34" charset="-128"/>
              </a:rPr>
              <a:t>the visibility of the company’s name and its products in foreign marketplaces.</a:t>
            </a:r>
          </a:p>
          <a:p>
            <a:pPr marL="0" lvl="1" indent="0">
              <a:spcBef>
                <a:spcPts val="2000"/>
              </a:spcBef>
              <a:buNone/>
            </a:pPr>
            <a:endParaRPr lang="en-US" altLang="en-US" dirty="0">
              <a:latin typeface="Arial Unicode MS" panose="020B0604020202020204" pitchFamily="34" charset="-128"/>
              <a:ea typeface="Arial Unicode MS" panose="020B0604020202020204" pitchFamily="34" charset="-128"/>
              <a:cs typeface="Arial Unicode MS" panose="020B0604020202020204" pitchFamily="34" charset="-128"/>
            </a:endParaRPr>
          </a:p>
          <a:p>
            <a:endParaRPr lang="en-US" dirty="0"/>
          </a:p>
        </p:txBody>
      </p:sp>
    </p:spTree>
    <p:extLst>
      <p:ext uri="{BB962C8B-B14F-4D97-AF65-F5344CB8AC3E}">
        <p14:creationId xmlns:p14="http://schemas.microsoft.com/office/powerpoint/2010/main" val="4604622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Costs of cross-border listing </a:t>
            </a:r>
            <a:endParaRPr lang="en-US" dirty="0"/>
          </a:p>
        </p:txBody>
      </p:sp>
      <p:sp>
        <p:nvSpPr>
          <p:cNvPr id="3" name="Content Placeholder 2"/>
          <p:cNvSpPr>
            <a:spLocks noGrp="1"/>
          </p:cNvSpPr>
          <p:nvPr>
            <p:ph idx="1"/>
          </p:nvPr>
        </p:nvSpPr>
        <p:spPr/>
        <p:txBody>
          <a:bodyPr>
            <a:normAutofit lnSpcReduction="10000"/>
          </a:bodyPr>
          <a:lstStyle/>
          <a:p>
            <a:pPr marL="282575" lvl="1" indent="-282575">
              <a:spcBef>
                <a:spcPts val="2000"/>
              </a:spcBef>
            </a:pPr>
            <a:r>
              <a:rPr lang="en-US" altLang="en-US" sz="2400" dirty="0">
                <a:latin typeface="Arial Unicode MS" panose="020B0604020202020204" pitchFamily="34" charset="-128"/>
                <a:ea typeface="Arial Unicode MS" panose="020B0604020202020204" pitchFamily="34" charset="-128"/>
                <a:cs typeface="Arial Unicode MS" panose="020B0604020202020204" pitchFamily="34" charset="-128"/>
              </a:rPr>
              <a:t>It can be costly to meet the disclosure and listing </a:t>
            </a:r>
            <a:r>
              <a:rPr lang="en-US" altLang="en-US" sz="2400" dirty="0" smtClean="0">
                <a:latin typeface="Arial Unicode MS" panose="020B0604020202020204" pitchFamily="34" charset="-128"/>
                <a:ea typeface="Arial Unicode MS" panose="020B0604020202020204" pitchFamily="34" charset="-128"/>
                <a:cs typeface="Arial Unicode MS" panose="020B0604020202020204" pitchFamily="34" charset="-128"/>
              </a:rPr>
              <a:t>requirements.</a:t>
            </a:r>
          </a:p>
          <a:p>
            <a:pPr marL="282575" lvl="1" indent="-282575">
              <a:spcBef>
                <a:spcPts val="2000"/>
              </a:spcBef>
            </a:pPr>
            <a:r>
              <a:rPr lang="en-US" altLang="en-US" sz="2400" dirty="0">
                <a:latin typeface="Arial Unicode MS" panose="020B0604020202020204" pitchFamily="34" charset="-128"/>
                <a:ea typeface="Arial Unicode MS" panose="020B0604020202020204" pitchFamily="34" charset="-128"/>
                <a:cs typeface="Arial Unicode MS" panose="020B0604020202020204" pitchFamily="34" charset="-128"/>
              </a:rPr>
              <a:t>Controlling insiders may find it difficult to continue to derive private benefits once the company is cross-listed on foreign </a:t>
            </a:r>
            <a:r>
              <a:rPr lang="en-US" altLang="en-US" sz="2400" dirty="0" smtClean="0">
                <a:latin typeface="Arial Unicode MS" panose="020B0604020202020204" pitchFamily="34" charset="-128"/>
                <a:ea typeface="Arial Unicode MS" panose="020B0604020202020204" pitchFamily="34" charset="-128"/>
                <a:cs typeface="Arial Unicode MS" panose="020B0604020202020204" pitchFamily="34" charset="-128"/>
              </a:rPr>
              <a:t>exchanges (due to better governance).</a:t>
            </a:r>
            <a:endParaRPr lang="en-US" altLang="en-US" sz="2400"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282575" lvl="1" indent="-282575">
              <a:spcBef>
                <a:spcPts val="2000"/>
              </a:spcBef>
            </a:pPr>
            <a:r>
              <a:rPr lang="en-US" altLang="en-US" sz="2400" dirty="0">
                <a:latin typeface="Arial Unicode MS" panose="020B0604020202020204" pitchFamily="34" charset="-128"/>
                <a:ea typeface="Arial Unicode MS" panose="020B0604020202020204" pitchFamily="34" charset="-128"/>
                <a:cs typeface="Arial Unicode MS" panose="020B0604020202020204" pitchFamily="34" charset="-128"/>
              </a:rPr>
              <a:t>T</a:t>
            </a:r>
            <a:r>
              <a:rPr lang="en-US" altLang="en-US" sz="2400" dirty="0" smtClean="0">
                <a:latin typeface="Arial Unicode MS" panose="020B0604020202020204" pitchFamily="34" charset="-128"/>
                <a:ea typeface="Arial Unicode MS" panose="020B0604020202020204" pitchFamily="34" charset="-128"/>
                <a:cs typeface="Arial Unicode MS" panose="020B0604020202020204" pitchFamily="34" charset="-128"/>
              </a:rPr>
              <a:t>here </a:t>
            </a:r>
            <a:r>
              <a:rPr lang="en-US" altLang="en-US" sz="2400" dirty="0">
                <a:latin typeface="Arial Unicode MS" panose="020B0604020202020204" pitchFamily="34" charset="-128"/>
                <a:ea typeface="Arial Unicode MS" panose="020B0604020202020204" pitchFamily="34" charset="-128"/>
                <a:cs typeface="Arial Unicode MS" panose="020B0604020202020204" pitchFamily="34" charset="-128"/>
              </a:rPr>
              <a:t>can be volatility spillover from </a:t>
            </a:r>
            <a:r>
              <a:rPr lang="en-US" altLang="en-US" sz="2400" dirty="0" smtClean="0">
                <a:latin typeface="Arial Unicode MS" panose="020B0604020202020204" pitchFamily="34" charset="-128"/>
                <a:ea typeface="Arial Unicode MS" panose="020B0604020202020204" pitchFamily="34" charset="-128"/>
                <a:cs typeface="Arial Unicode MS" panose="020B0604020202020204" pitchFamily="34" charset="-128"/>
              </a:rPr>
              <a:t>overseas </a:t>
            </a:r>
            <a:r>
              <a:rPr lang="en-US" altLang="en-US" sz="2400" dirty="0">
                <a:latin typeface="Arial Unicode MS" panose="020B0604020202020204" pitchFamily="34" charset="-128"/>
                <a:ea typeface="Arial Unicode MS" panose="020B0604020202020204" pitchFamily="34" charset="-128"/>
                <a:cs typeface="Arial Unicode MS" panose="020B0604020202020204" pitchFamily="34" charset="-128"/>
              </a:rPr>
              <a:t>markets</a:t>
            </a:r>
            <a:r>
              <a:rPr lang="en-US" altLang="en-US" sz="2400" dirty="0" smtClean="0">
                <a:latin typeface="Arial Unicode MS" panose="020B0604020202020204" pitchFamily="34" charset="-128"/>
                <a:ea typeface="Arial Unicode MS" panose="020B0604020202020204" pitchFamily="34" charset="-128"/>
                <a:cs typeface="Arial Unicode MS" panose="020B0604020202020204" pitchFamily="34" charset="-128"/>
              </a:rPr>
              <a:t>.</a:t>
            </a:r>
          </a:p>
          <a:p>
            <a:pPr marL="282575" lvl="1" indent="-282575">
              <a:spcBef>
                <a:spcPts val="2000"/>
              </a:spcBef>
            </a:pPr>
            <a:r>
              <a:rPr lang="en-US" altLang="en-US" sz="2400" dirty="0" smtClean="0">
                <a:latin typeface="Arial Unicode MS" panose="020B0604020202020204" pitchFamily="34" charset="-128"/>
                <a:ea typeface="Arial Unicode MS" panose="020B0604020202020204" pitchFamily="34" charset="-128"/>
                <a:cs typeface="Arial Unicode MS" panose="020B0604020202020204" pitchFamily="34" charset="-128"/>
              </a:rPr>
              <a:t>Foreigners may </a:t>
            </a:r>
            <a:r>
              <a:rPr lang="en-US" altLang="en-US" sz="2400" dirty="0">
                <a:latin typeface="Arial Unicode MS" panose="020B0604020202020204" pitchFamily="34" charset="-128"/>
                <a:ea typeface="Arial Unicode MS" panose="020B0604020202020204" pitchFamily="34" charset="-128"/>
                <a:cs typeface="Arial Unicode MS" panose="020B0604020202020204" pitchFamily="34" charset="-128"/>
              </a:rPr>
              <a:t>acquire a controlling interest and challenge the domestic control of the company.</a:t>
            </a:r>
          </a:p>
          <a:p>
            <a:pPr marL="282575" lvl="1" indent="-282575">
              <a:spcBef>
                <a:spcPts val="2000"/>
              </a:spcBef>
            </a:pPr>
            <a:endParaRPr lang="en-US" altLang="en-US"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282575" lvl="1" indent="-282575">
              <a:spcBef>
                <a:spcPts val="2000"/>
              </a:spcBef>
            </a:pPr>
            <a:endParaRPr lang="en-US" altLang="en-US" dirty="0">
              <a:latin typeface="Arial Unicode MS" panose="020B0604020202020204" pitchFamily="34" charset="-128"/>
              <a:ea typeface="Arial Unicode MS" panose="020B0604020202020204" pitchFamily="34" charset="-128"/>
              <a:cs typeface="Arial Unicode MS" panose="020B0604020202020204" pitchFamily="34" charset="-128"/>
            </a:endParaRPr>
          </a:p>
          <a:p>
            <a:endParaRPr lang="en-US" dirty="0"/>
          </a:p>
        </p:txBody>
      </p:sp>
    </p:spTree>
    <p:extLst>
      <p:ext uri="{BB962C8B-B14F-4D97-AF65-F5344CB8AC3E}">
        <p14:creationId xmlns:p14="http://schemas.microsoft.com/office/powerpoint/2010/main" val="9747726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324857" y="381000"/>
            <a:ext cx="8438143" cy="1044388"/>
          </a:xfrm>
        </p:spPr>
        <p:txBody>
          <a:bodyPr>
            <a:normAutofit/>
          </a:bodyPr>
          <a:lstStyle/>
          <a:p>
            <a:pPr eaLnBrk="1" hangingPunct="1"/>
            <a:r>
              <a:rPr lang="en-US" altLang="en-US" sz="2800" dirty="0" smtClean="0"/>
              <a:t>The effect of foreign </a:t>
            </a:r>
            <a:r>
              <a:rPr lang="en-US" altLang="en-US" sz="2800" dirty="0"/>
              <a:t>e</a:t>
            </a:r>
            <a:r>
              <a:rPr lang="en-US" altLang="en-US" sz="2800" dirty="0" smtClean="0"/>
              <a:t>quity </a:t>
            </a:r>
            <a:r>
              <a:rPr lang="en-US" altLang="en-US" sz="2800" dirty="0"/>
              <a:t>o</a:t>
            </a:r>
            <a:r>
              <a:rPr lang="en-US" altLang="en-US" sz="2800" dirty="0" smtClean="0"/>
              <a:t>wnership </a:t>
            </a:r>
            <a:r>
              <a:rPr lang="en-US" altLang="en-US" sz="2800" dirty="0"/>
              <a:t>r</a:t>
            </a:r>
            <a:r>
              <a:rPr lang="en-US" altLang="en-US" sz="2800" dirty="0" smtClean="0"/>
              <a:t>estrictions</a:t>
            </a:r>
          </a:p>
        </p:txBody>
      </p:sp>
      <p:sp>
        <p:nvSpPr>
          <p:cNvPr id="23555" name="Rectangle 3"/>
          <p:cNvSpPr>
            <a:spLocks noGrp="1" noChangeArrowheads="1"/>
          </p:cNvSpPr>
          <p:nvPr>
            <p:ph idx="1"/>
          </p:nvPr>
        </p:nvSpPr>
        <p:spPr>
          <a:xfrm>
            <a:off x="457200" y="1949408"/>
            <a:ext cx="8229600" cy="4481556"/>
          </a:xfrm>
        </p:spPr>
        <p:txBody>
          <a:bodyPr/>
          <a:lstStyle/>
          <a:p>
            <a:pPr eaLnBrk="1" hangingPunct="1"/>
            <a:r>
              <a:rPr lang="en-US" altLang="en-US" sz="2400" dirty="0" smtClean="0"/>
              <a:t>While companies have incentives to internationalize their ownership structure to lower the cost of capital and increase market share, they may be concerned with the possible loss of corporate control to foreigners.</a:t>
            </a:r>
          </a:p>
          <a:p>
            <a:pPr eaLnBrk="1" hangingPunct="1"/>
            <a:r>
              <a:rPr lang="en-US" altLang="en-US" sz="2400" dirty="0" smtClean="0"/>
              <a:t>In many countries, there are legal restrictions on the percentage of a firm that foreigners can own.</a:t>
            </a:r>
          </a:p>
          <a:p>
            <a:pPr eaLnBrk="1" hangingPunct="1"/>
            <a:r>
              <a:rPr lang="en-US" altLang="en-US" sz="2400" dirty="0" smtClean="0"/>
              <a:t>These restrictions are imposed as a means of ensuring domestic control of local firms.</a:t>
            </a:r>
          </a:p>
        </p:txBody>
      </p:sp>
      <p:sp>
        <p:nvSpPr>
          <p:cNvPr id="4"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endParaRPr lang="en-US" altLang="en-US" sz="1000" dirty="0">
              <a:cs typeface="Arial" charset="0"/>
            </a:endParaRPr>
          </a:p>
        </p:txBody>
      </p:sp>
    </p:spTree>
    <p:extLst>
      <p:ext uri="{BB962C8B-B14F-4D97-AF65-F5344CB8AC3E}">
        <p14:creationId xmlns:p14="http://schemas.microsoft.com/office/powerpoint/2010/main" val="3404077996"/>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noAutofit/>
          </a:bodyPr>
          <a:lstStyle/>
          <a:p>
            <a:pPr eaLnBrk="1" hangingPunct="1"/>
            <a:r>
              <a:rPr lang="en-US" altLang="en-US" sz="3000" dirty="0" smtClean="0"/>
              <a:t>Historical restrictions on foreign </a:t>
            </a:r>
            <a:r>
              <a:rPr lang="en-US" altLang="en-US" sz="3000" dirty="0"/>
              <a:t>o</a:t>
            </a:r>
            <a:r>
              <a:rPr lang="en-US" altLang="en-US" sz="3000" dirty="0" smtClean="0"/>
              <a:t>wnership</a:t>
            </a:r>
          </a:p>
        </p:txBody>
      </p:sp>
      <p:graphicFrame>
        <p:nvGraphicFramePr>
          <p:cNvPr id="25635" name="Group 35"/>
          <p:cNvGraphicFramePr>
            <a:graphicFrameLocks noGrp="1"/>
          </p:cNvGraphicFramePr>
          <p:nvPr>
            <p:ph idx="1"/>
            <p:extLst>
              <p:ext uri="{D42A27DB-BD31-4B8C-83A1-F6EECF244321}">
                <p14:modId xmlns:p14="http://schemas.microsoft.com/office/powerpoint/2010/main" val="3707030802"/>
              </p:ext>
            </p:extLst>
          </p:nvPr>
        </p:nvGraphicFramePr>
        <p:xfrm>
          <a:off x="76200" y="1828800"/>
          <a:ext cx="8991600" cy="4376414"/>
        </p:xfrm>
        <a:graphic>
          <a:graphicData uri="http://schemas.openxmlformats.org/drawingml/2006/table">
            <a:tbl>
              <a:tblPr/>
              <a:tblGrid>
                <a:gridCol w="1805189"/>
                <a:gridCol w="7186411"/>
              </a:tblGrid>
              <a:tr h="360308">
                <a:tc>
                  <a:txBody>
                    <a:bodyPr/>
                    <a:lstStyle/>
                    <a:p>
                      <a:pPr marL="303213" marR="0" lvl="0" indent="-303213" algn="l" defTabSz="809625"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ea typeface="Times New Roman" pitchFamily="18" charset="0"/>
                          <a:cs typeface="ItcSymbol-Medium"/>
                        </a:rPr>
                        <a:t>Country</a:t>
                      </a:r>
                    </a:p>
                  </a:txBody>
                  <a:tcPr marL="93601" marR="93601" marT="52752" marB="5275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03213" marR="0" lvl="0" indent="-303213" algn="l" defTabSz="809625"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ea typeface="Times New Roman" pitchFamily="18" charset="0"/>
                          <a:cs typeface="ItcSymbol-Medium"/>
                        </a:rPr>
                        <a:t>Restrictions on foreigners</a:t>
                      </a:r>
                    </a:p>
                  </a:txBody>
                  <a:tcPr marL="93601" marR="93601" marT="52752" marB="5275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637255">
                <a:tc>
                  <a:txBody>
                    <a:bodyPr/>
                    <a:lstStyle/>
                    <a:p>
                      <a:pPr marL="303213" marR="0" lvl="0" indent="-303213" algn="l" defTabSz="809625"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ea typeface="Times New Roman" pitchFamily="18" charset="0"/>
                          <a:cs typeface="ItcSymbol-Medium"/>
                        </a:rPr>
                        <a:t>Canada</a:t>
                      </a:r>
                    </a:p>
                  </a:txBody>
                  <a:tcPr marL="93601" marR="93601" marT="52752" marB="5275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03213" marR="0" lvl="0" indent="-303213" algn="l" defTabSz="809625"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ea typeface="Times New Roman" pitchFamily="18" charset="0"/>
                          <a:cs typeface="ItcSymbol-Medium"/>
                        </a:rPr>
                        <a:t>Limited to </a:t>
                      </a:r>
                      <a:r>
                        <a:rPr kumimoji="0" lang="it-IT" sz="1800" b="0" i="0" u="none" strike="noStrike" cap="none" normalizeH="0" baseline="0" dirty="0" smtClean="0">
                          <a:ln>
                            <a:noFill/>
                          </a:ln>
                          <a:solidFill>
                            <a:schemeClr val="tx1"/>
                          </a:solidFill>
                          <a:effectLst/>
                          <a:latin typeface="Times New Roman" pitchFamily="18" charset="0"/>
                          <a:ea typeface="Times New Roman" pitchFamily="18" charset="0"/>
                          <a:cs typeface="ItcSymbol-Medium"/>
                        </a:rPr>
                        <a:t>20% in broadcasting; limited to 25% in banking/insurance</a:t>
                      </a:r>
                    </a:p>
                  </a:txBody>
                  <a:tcPr marL="93601" marR="93601" marT="52752" marB="5275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60308">
                <a:tc>
                  <a:txBody>
                    <a:bodyPr/>
                    <a:lstStyle/>
                    <a:p>
                      <a:pPr marL="303213" marR="0" lvl="0" indent="-303213" algn="l" defTabSz="809625" rtl="0" eaLnBrk="0" fontAlgn="base" latinLnBrk="0" hangingPunct="0">
                        <a:lnSpc>
                          <a:spcPct val="100000"/>
                        </a:lnSpc>
                        <a:spcBef>
                          <a:spcPct val="0"/>
                        </a:spcBef>
                        <a:spcAft>
                          <a:spcPct val="0"/>
                        </a:spcAft>
                        <a:buClrTx/>
                        <a:buSzTx/>
                        <a:buFontTx/>
                        <a:buNone/>
                        <a:tabLst/>
                      </a:pPr>
                      <a:r>
                        <a:rPr kumimoji="0" lang="it-IT" sz="1800" b="0" i="0" u="none" strike="noStrike" cap="none" normalizeH="0" baseline="0" smtClean="0">
                          <a:ln>
                            <a:noFill/>
                          </a:ln>
                          <a:solidFill>
                            <a:schemeClr val="tx1"/>
                          </a:solidFill>
                          <a:effectLst/>
                          <a:latin typeface="Times New Roman" pitchFamily="18" charset="0"/>
                          <a:ea typeface="Times New Roman" pitchFamily="18" charset="0"/>
                          <a:cs typeface="ItcSymbol-Medium"/>
                        </a:rPr>
                        <a:t>France</a:t>
                      </a:r>
                    </a:p>
                  </a:txBody>
                  <a:tcPr marL="93601" marR="93601" marT="52752" marB="5275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03213" marR="0" lvl="0" indent="-303213" algn="l" defTabSz="809625"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ea typeface="Times New Roman" pitchFamily="18" charset="0"/>
                          <a:cs typeface="ItcSymbol-Medium"/>
                        </a:rPr>
                        <a:t>Limited to 20%</a:t>
                      </a:r>
                    </a:p>
                  </a:txBody>
                  <a:tcPr marL="93601" marR="93601" marT="52752" marB="5275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637255">
                <a:tc>
                  <a:txBody>
                    <a:bodyPr/>
                    <a:lstStyle/>
                    <a:p>
                      <a:pPr marL="303213" marR="0" lvl="0" indent="-303213" algn="l" defTabSz="809625"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ea typeface="Times New Roman" pitchFamily="18" charset="0"/>
                          <a:cs typeface="ItcSymbol-Medium"/>
                        </a:rPr>
                        <a:t>China</a:t>
                      </a:r>
                    </a:p>
                  </a:txBody>
                  <a:tcPr marL="93601" marR="93601" marT="52752" marB="5275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03213" marR="0" lvl="0" indent="-303213" algn="l" defTabSz="809625"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ea typeface="Times New Roman" pitchFamily="18" charset="0"/>
                          <a:cs typeface="ItcSymbol-Medium"/>
                        </a:rPr>
                        <a:t>Foreigners restricted to B shares; locals eligible for A shares</a:t>
                      </a:r>
                    </a:p>
                  </a:txBody>
                  <a:tcPr marL="93601" marR="93601" marT="52752" marB="5275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637255">
                <a:tc>
                  <a:txBody>
                    <a:bodyPr/>
                    <a:lstStyle/>
                    <a:p>
                      <a:pPr marL="303213" marR="0" lvl="0" indent="-303213" algn="l" defTabSz="809625"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ea typeface="Times New Roman" pitchFamily="18" charset="0"/>
                          <a:cs typeface="ItcSymbol-Medium"/>
                        </a:rPr>
                        <a:t>Japan</a:t>
                      </a:r>
                    </a:p>
                  </a:txBody>
                  <a:tcPr marL="93601" marR="93601" marT="52752" marB="5275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03213" marR="0" lvl="0" indent="-303213" algn="l" defTabSz="809625"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ea typeface="Times New Roman" pitchFamily="18" charset="0"/>
                          <a:cs typeface="ItcSymbol-Medium"/>
                        </a:rPr>
                        <a:t>Limited to 20-50% for several major firms; acquisition of over 10% of a single firm subject to approval </a:t>
                      </a:r>
                    </a:p>
                  </a:txBody>
                  <a:tcPr marL="93601" marR="93601" marT="52752" marB="5275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637255">
                <a:tc>
                  <a:txBody>
                    <a:bodyPr/>
                    <a:lstStyle/>
                    <a:p>
                      <a:pPr marL="303213" marR="0" lvl="0" indent="-303213" algn="l" defTabSz="809625" rtl="0" eaLnBrk="0" fontAlgn="base" latinLnBrk="0" hangingPunct="0">
                        <a:lnSpc>
                          <a:spcPct val="100000"/>
                        </a:lnSpc>
                        <a:spcBef>
                          <a:spcPct val="0"/>
                        </a:spcBef>
                        <a:spcAft>
                          <a:spcPct val="0"/>
                        </a:spcAft>
                        <a:buClrTx/>
                        <a:buSzTx/>
                        <a:buFontTx/>
                        <a:buNone/>
                        <a:tabLst/>
                      </a:pPr>
                      <a:r>
                        <a:rPr kumimoji="0" lang="it-IT" sz="1800" b="0" i="0" u="none" strike="noStrike" cap="none" normalizeH="0" baseline="0" smtClean="0">
                          <a:ln>
                            <a:noFill/>
                          </a:ln>
                          <a:solidFill>
                            <a:schemeClr val="tx1"/>
                          </a:solidFill>
                          <a:effectLst/>
                          <a:latin typeface="Times New Roman" pitchFamily="18" charset="0"/>
                          <a:ea typeface="Times New Roman" pitchFamily="18" charset="0"/>
                          <a:cs typeface="ItcSymbol-Medium"/>
                        </a:rPr>
                        <a:t>Spain</a:t>
                      </a:r>
                    </a:p>
                  </a:txBody>
                  <a:tcPr marL="93601" marR="93601" marT="52752" marB="5275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03213" marR="0" lvl="0" indent="-303213" algn="l" defTabSz="809625"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ea typeface="Times New Roman" pitchFamily="18" charset="0"/>
                          <a:cs typeface="ItcSymbol-Medium"/>
                        </a:rPr>
                        <a:t>Limited to 0% of defense industries and mass media; limited to 50% of other firms</a:t>
                      </a:r>
                      <a:endParaRPr kumimoji="0" lang="it-IT" sz="1800" b="0" i="0" u="none" strike="noStrike" cap="none" normalizeH="0" baseline="0" dirty="0" smtClean="0">
                        <a:ln>
                          <a:noFill/>
                        </a:ln>
                        <a:solidFill>
                          <a:schemeClr val="tx1"/>
                        </a:solidFill>
                        <a:effectLst/>
                        <a:latin typeface="Times New Roman" pitchFamily="18" charset="0"/>
                        <a:ea typeface="Times New Roman" pitchFamily="18" charset="0"/>
                        <a:cs typeface="ItcSymbol-Medium"/>
                      </a:endParaRPr>
                    </a:p>
                  </a:txBody>
                  <a:tcPr marL="93601" marR="93601" marT="52752" marB="5275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60308">
                <a:tc>
                  <a:txBody>
                    <a:bodyPr/>
                    <a:lstStyle/>
                    <a:p>
                      <a:pPr marL="303213" marR="0" lvl="0" indent="-303213" algn="l" defTabSz="809625" rtl="0" eaLnBrk="0" fontAlgn="base" latinLnBrk="0" hangingPunct="0">
                        <a:lnSpc>
                          <a:spcPct val="100000"/>
                        </a:lnSpc>
                        <a:spcBef>
                          <a:spcPct val="0"/>
                        </a:spcBef>
                        <a:spcAft>
                          <a:spcPct val="0"/>
                        </a:spcAft>
                        <a:buClrTx/>
                        <a:buSzTx/>
                        <a:buFontTx/>
                        <a:buNone/>
                        <a:tabLst/>
                      </a:pPr>
                      <a:r>
                        <a:rPr kumimoji="0" lang="it-IT" sz="1800" b="0" i="0" u="none" strike="noStrike" cap="none" normalizeH="0" baseline="0" smtClean="0">
                          <a:ln>
                            <a:noFill/>
                          </a:ln>
                          <a:solidFill>
                            <a:schemeClr val="tx1"/>
                          </a:solidFill>
                          <a:effectLst/>
                          <a:latin typeface="Times New Roman" pitchFamily="18" charset="0"/>
                          <a:ea typeface="Times New Roman" pitchFamily="18" charset="0"/>
                          <a:cs typeface="ItcSymbol-Medium"/>
                        </a:rPr>
                        <a:t>Switzerland</a:t>
                      </a:r>
                    </a:p>
                  </a:txBody>
                  <a:tcPr marL="93601" marR="93601" marT="52752" marB="5275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03213" marR="0" lvl="0" indent="-303213" algn="l" defTabSz="809625"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ea typeface="Times New Roman" pitchFamily="18" charset="0"/>
                          <a:cs typeface="ItcSymbol-Medium"/>
                        </a:rPr>
                        <a:t>Limited to bearer shares</a:t>
                      </a:r>
                      <a:endParaRPr kumimoji="0" lang="it-IT" sz="1800" b="0" i="0" u="none" strike="noStrike" cap="none" normalizeH="0" baseline="0" dirty="0" smtClean="0">
                        <a:ln>
                          <a:noFill/>
                        </a:ln>
                        <a:solidFill>
                          <a:schemeClr val="tx1"/>
                        </a:solidFill>
                        <a:effectLst/>
                        <a:latin typeface="Times New Roman" pitchFamily="18" charset="0"/>
                        <a:ea typeface="Times New Roman" pitchFamily="18" charset="0"/>
                        <a:cs typeface="ItcSymbol-Medium"/>
                      </a:endParaRPr>
                    </a:p>
                  </a:txBody>
                  <a:tcPr marL="93601" marR="93601" marT="52752" marB="5275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637255">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ea typeface="Times New Roman" pitchFamily="18" charset="0"/>
                          <a:cs typeface="ItcSymbol-Medium"/>
                        </a:rPr>
                        <a:t>United Kingdom</a:t>
                      </a:r>
                    </a:p>
                  </a:txBody>
                  <a:tcPr marL="93601" marR="93601" marT="52752" marB="5275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809625"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ea typeface="Times New Roman" pitchFamily="18" charset="0"/>
                          <a:cs typeface="ItcSymbol-Medium"/>
                        </a:rPr>
                        <a:t>Government retains veto power over foreign takeover of  </a:t>
                      </a:r>
                    </a:p>
                    <a:p>
                      <a:pPr marL="0" marR="0" lvl="0" indent="0" algn="l" defTabSz="809625"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ea typeface="Times New Roman" pitchFamily="18" charset="0"/>
                          <a:cs typeface="ItcSymbol-Medium"/>
                        </a:rPr>
                        <a:t>    any British firm.</a:t>
                      </a:r>
                    </a:p>
                  </a:txBody>
                  <a:tcPr marL="93601" marR="93601" marT="52752" marB="5275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
        <p:nvSpPr>
          <p:cNvPr id="4"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endParaRPr lang="en-US" altLang="en-US" sz="1000" dirty="0">
              <a:cs typeface="Arial" charset="0"/>
            </a:endParaRPr>
          </a:p>
        </p:txBody>
      </p:sp>
    </p:spTree>
    <p:extLst>
      <p:ext uri="{BB962C8B-B14F-4D97-AF65-F5344CB8AC3E}">
        <p14:creationId xmlns:p14="http://schemas.microsoft.com/office/powerpoint/2010/main" val="42542913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altLang="en-US" dirty="0" smtClean="0"/>
              <a:t>Dual pricing</a:t>
            </a:r>
          </a:p>
        </p:txBody>
      </p:sp>
      <p:sp>
        <p:nvSpPr>
          <p:cNvPr id="25603" name="Rectangle 3"/>
          <p:cNvSpPr>
            <a:spLocks noGrp="1" noChangeArrowheads="1"/>
          </p:cNvSpPr>
          <p:nvPr>
            <p:ph idx="1"/>
          </p:nvPr>
        </p:nvSpPr>
        <p:spPr/>
        <p:txBody>
          <a:bodyPr>
            <a:normAutofit fontScale="85000" lnSpcReduction="10000"/>
          </a:bodyPr>
          <a:lstStyle/>
          <a:p>
            <a:pPr eaLnBrk="1" hangingPunct="1">
              <a:lnSpc>
                <a:spcPct val="90000"/>
              </a:lnSpc>
            </a:pPr>
            <a:r>
              <a:rPr lang="en-US" altLang="en-US" sz="2800" dirty="0" smtClean="0"/>
              <a:t>Suppose foreigners, if allowed, would like to buy 30 percent of a Korean firm.</a:t>
            </a:r>
          </a:p>
          <a:p>
            <a:pPr eaLnBrk="1" hangingPunct="1">
              <a:lnSpc>
                <a:spcPct val="90000"/>
              </a:lnSpc>
            </a:pPr>
            <a:r>
              <a:rPr lang="en-US" altLang="en-US" sz="2800" dirty="0" smtClean="0"/>
              <a:t>But because of ownership constraints imposed on foreigners, they can purchase at most 20 percent.</a:t>
            </a:r>
          </a:p>
          <a:p>
            <a:pPr eaLnBrk="1" hangingPunct="1">
              <a:lnSpc>
                <a:spcPct val="90000"/>
              </a:lnSpc>
            </a:pPr>
            <a:r>
              <a:rPr lang="en-US" altLang="en-US" sz="2800" dirty="0" smtClean="0"/>
              <a:t>Because this constraint is effective in limiting desired foreign ownership, foreign and domestic investors many face different market share prices.</a:t>
            </a:r>
          </a:p>
          <a:p>
            <a:pPr eaLnBrk="1" hangingPunct="1">
              <a:lnSpc>
                <a:spcPct val="90000"/>
              </a:lnSpc>
            </a:pPr>
            <a:r>
              <a:rPr lang="en-US" altLang="en-US" sz="2800" dirty="0" smtClean="0"/>
              <a:t>This dual pricing is the so-called pricing-to-market (PTM) phenomenon</a:t>
            </a:r>
            <a:r>
              <a:rPr lang="en-US" altLang="en-US" sz="2800" b="1" dirty="0" smtClean="0"/>
              <a:t>.</a:t>
            </a:r>
          </a:p>
          <a:p>
            <a:pPr eaLnBrk="1" hangingPunct="1">
              <a:lnSpc>
                <a:spcPct val="90000"/>
              </a:lnSpc>
            </a:pPr>
            <a:r>
              <a:rPr lang="en-US" altLang="en-US" sz="2800" dirty="0" smtClean="0"/>
              <a:t>Dual pricing implies differential cost of equity.</a:t>
            </a:r>
          </a:p>
        </p:txBody>
      </p:sp>
      <p:sp>
        <p:nvSpPr>
          <p:cNvPr id="4"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endParaRPr lang="en-US" altLang="en-US" sz="1000" dirty="0">
              <a:cs typeface="Arial" charset="0"/>
            </a:endParaRPr>
          </a:p>
        </p:txBody>
      </p:sp>
    </p:spTree>
    <p:extLst>
      <p:ext uri="{BB962C8B-B14F-4D97-AF65-F5344CB8AC3E}">
        <p14:creationId xmlns:p14="http://schemas.microsoft.com/office/powerpoint/2010/main" val="384174543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noAutofit/>
          </a:bodyPr>
          <a:lstStyle/>
          <a:p>
            <a:pPr eaLnBrk="1" hangingPunct="1"/>
            <a:r>
              <a:rPr lang="en-US" altLang="en-US" sz="3600" dirty="0" smtClean="0"/>
              <a:t>Dual pricing example: Nestl</a:t>
            </a:r>
            <a:r>
              <a:rPr lang="en-US" altLang="en-US" sz="3600" dirty="0" smtClean="0">
                <a:cs typeface="Times New Roman" pitchFamily="18" charset="0"/>
              </a:rPr>
              <a:t>é</a:t>
            </a:r>
          </a:p>
        </p:txBody>
      </p:sp>
      <p:sp>
        <p:nvSpPr>
          <p:cNvPr id="27651" name="Rectangle 3"/>
          <p:cNvSpPr>
            <a:spLocks noGrp="1" noChangeArrowheads="1"/>
          </p:cNvSpPr>
          <p:nvPr>
            <p:ph idx="1"/>
          </p:nvPr>
        </p:nvSpPr>
        <p:spPr>
          <a:xfrm>
            <a:off x="457200" y="2057400"/>
            <a:ext cx="8229600" cy="4373563"/>
          </a:xfrm>
        </p:spPr>
        <p:txBody>
          <a:bodyPr/>
          <a:lstStyle/>
          <a:p>
            <a:pPr eaLnBrk="1" hangingPunct="1"/>
            <a:r>
              <a:rPr lang="en-US" altLang="en-US" sz="2800" dirty="0" smtClean="0"/>
              <a:t>Recall that Nestl</a:t>
            </a:r>
            <a:r>
              <a:rPr lang="en-US" altLang="en-US" sz="2800" dirty="0" smtClean="0">
                <a:cs typeface="Times New Roman" pitchFamily="18" charset="0"/>
              </a:rPr>
              <a:t>é</a:t>
            </a:r>
            <a:r>
              <a:rPr lang="en-US" altLang="en-US" sz="2800" dirty="0" smtClean="0"/>
              <a:t> used to issue two different classes of common stock: bearer shares and registered shares.</a:t>
            </a:r>
          </a:p>
          <a:p>
            <a:pPr lvl="1" eaLnBrk="1" hangingPunct="1"/>
            <a:r>
              <a:rPr lang="en-US" altLang="en-US" sz="2400" dirty="0" smtClean="0"/>
              <a:t>Foreigners were only allowed to buy bearer shares.</a:t>
            </a:r>
          </a:p>
          <a:p>
            <a:pPr lvl="1" eaLnBrk="1" hangingPunct="1"/>
            <a:r>
              <a:rPr lang="en-US" altLang="en-US" sz="2400" dirty="0" smtClean="0"/>
              <a:t>Swiss citizens could buy registered shares.</a:t>
            </a:r>
          </a:p>
          <a:p>
            <a:pPr lvl="1" eaLnBrk="1" hangingPunct="1"/>
            <a:r>
              <a:rPr lang="en-US" altLang="en-US" sz="2400" dirty="0" smtClean="0"/>
              <a:t>The bearer stock was more expensive.</a:t>
            </a:r>
          </a:p>
          <a:p>
            <a:pPr eaLnBrk="1" hangingPunct="1"/>
            <a:r>
              <a:rPr lang="en-US" altLang="en-US" sz="2800" dirty="0" smtClean="0"/>
              <a:t>On November 18, 1988, Nestl</a:t>
            </a:r>
            <a:r>
              <a:rPr lang="en-US" altLang="en-US" sz="2800" dirty="0" smtClean="0">
                <a:cs typeface="Times New Roman" pitchFamily="18" charset="0"/>
              </a:rPr>
              <a:t>é</a:t>
            </a:r>
            <a:r>
              <a:rPr lang="en-US" altLang="en-US" sz="2800" dirty="0" smtClean="0"/>
              <a:t> lifted restrictions imposed on foreigners, allowing them to hold registered shares as well as bearer shares.</a:t>
            </a:r>
          </a:p>
        </p:txBody>
      </p:sp>
      <p:sp>
        <p:nvSpPr>
          <p:cNvPr id="4"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endParaRPr lang="en-US" altLang="en-US" sz="1000" dirty="0">
              <a:cs typeface="Arial" charset="0"/>
            </a:endParaRPr>
          </a:p>
        </p:txBody>
      </p:sp>
    </p:spTree>
    <p:extLst>
      <p:ext uri="{BB962C8B-B14F-4D97-AF65-F5344CB8AC3E}">
        <p14:creationId xmlns:p14="http://schemas.microsoft.com/office/powerpoint/2010/main" val="36589684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28674" name="Picture 116"/>
          <p:cNvPicPr>
            <a:picLocks noChangeAspect="1" noChangeArrowheads="1"/>
          </p:cNvPicPr>
          <p:nvPr/>
        </p:nvPicPr>
        <p:blipFill>
          <a:blip r:embed="rId2">
            <a:extLst>
              <a:ext uri="{28A0092B-C50C-407E-A947-70E740481C1C}">
                <a14:useLocalDpi xmlns:a14="http://schemas.microsoft.com/office/drawing/2010/main" val="0"/>
              </a:ext>
            </a:extLst>
          </a:blip>
          <a:srcRect l="23811" t="23508" r="16402" b="11523"/>
          <a:stretch>
            <a:fillRect/>
          </a:stretch>
        </p:blipFill>
        <p:spPr bwMode="auto">
          <a:xfrm>
            <a:off x="311150" y="1652588"/>
            <a:ext cx="7778750" cy="47529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8675" name="Rectangle 2"/>
          <p:cNvSpPr>
            <a:spLocks noGrp="1" noChangeArrowheads="1"/>
          </p:cNvSpPr>
          <p:nvPr>
            <p:ph type="title"/>
          </p:nvPr>
        </p:nvSpPr>
        <p:spPr/>
        <p:txBody>
          <a:bodyPr/>
          <a:lstStyle/>
          <a:p>
            <a:pPr eaLnBrk="1" hangingPunct="1"/>
            <a:r>
              <a:rPr lang="en-US" altLang="en-US" sz="3500" dirty="0" smtClean="0"/>
              <a:t>Nestl</a:t>
            </a:r>
            <a:r>
              <a:rPr lang="en-US" altLang="en-US" sz="3500" dirty="0" smtClean="0">
                <a:cs typeface="Times New Roman" pitchFamily="18" charset="0"/>
              </a:rPr>
              <a:t>é: dual pricing gone</a:t>
            </a:r>
            <a:endParaRPr lang="en-US" altLang="en-US" sz="3500" dirty="0" smtClean="0"/>
          </a:p>
        </p:txBody>
      </p:sp>
      <p:sp>
        <p:nvSpPr>
          <p:cNvPr id="28676" name="Text Box 99"/>
          <p:cNvSpPr txBox="1">
            <a:spLocks noChangeArrowheads="1"/>
          </p:cNvSpPr>
          <p:nvPr/>
        </p:nvSpPr>
        <p:spPr bwMode="auto">
          <a:xfrm>
            <a:off x="1371600" y="6388100"/>
            <a:ext cx="6858000" cy="317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103236" tIns="51618" rIns="103236" bIns="51618">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spcBef>
                <a:spcPct val="50000"/>
              </a:spcBef>
            </a:pPr>
            <a:r>
              <a:rPr lang="en-US" altLang="en-US" sz="1400">
                <a:solidFill>
                  <a:schemeClr val="bg2"/>
                </a:solidFill>
                <a:latin typeface="Times New Roman" pitchFamily="18" charset="0"/>
              </a:rPr>
              <a:t>Source: </a:t>
            </a:r>
            <a:r>
              <a:rPr lang="en-US" altLang="en-US" sz="1400" i="1">
                <a:solidFill>
                  <a:schemeClr val="bg2"/>
                </a:solidFill>
                <a:latin typeface="Times New Roman" pitchFamily="18" charset="0"/>
              </a:rPr>
              <a:t>Financial Times</a:t>
            </a:r>
            <a:r>
              <a:rPr lang="en-US" altLang="en-US" sz="1400">
                <a:solidFill>
                  <a:schemeClr val="bg2"/>
                </a:solidFill>
                <a:latin typeface="Times New Roman" pitchFamily="18" charset="0"/>
              </a:rPr>
              <a:t>, November 26, 1988 p.1. Adapted with permission.</a:t>
            </a:r>
          </a:p>
        </p:txBody>
      </p:sp>
      <p:sp>
        <p:nvSpPr>
          <p:cNvPr id="6"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endParaRPr lang="en-US" altLang="en-US" sz="1000" dirty="0">
              <a:cs typeface="Arial" charset="0"/>
            </a:endParaRPr>
          </a:p>
        </p:txBody>
      </p:sp>
    </p:spTree>
    <p:extLst>
      <p:ext uri="{BB962C8B-B14F-4D97-AF65-F5344CB8AC3E}">
        <p14:creationId xmlns:p14="http://schemas.microsoft.com/office/powerpoint/2010/main" val="16153448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noAutofit/>
          </a:bodyPr>
          <a:lstStyle/>
          <a:p>
            <a:pPr eaLnBrk="1" hangingPunct="1"/>
            <a:r>
              <a:rPr lang="en-US" altLang="en-US" sz="3600" dirty="0" smtClean="0"/>
              <a:t>Nestl</a:t>
            </a:r>
            <a:r>
              <a:rPr lang="en-US" altLang="en-US" sz="3600" dirty="0" smtClean="0">
                <a:cs typeface="Times New Roman" pitchFamily="18" charset="0"/>
              </a:rPr>
              <a:t>é’s cost of capital</a:t>
            </a:r>
          </a:p>
        </p:txBody>
      </p:sp>
      <p:sp>
        <p:nvSpPr>
          <p:cNvPr id="29699" name="Rectangle 3"/>
          <p:cNvSpPr>
            <a:spLocks noGrp="1" noChangeArrowheads="1"/>
          </p:cNvSpPr>
          <p:nvPr>
            <p:ph idx="1"/>
          </p:nvPr>
        </p:nvSpPr>
        <p:spPr>
          <a:xfrm>
            <a:off x="457200" y="1713116"/>
            <a:ext cx="8229600" cy="4717848"/>
          </a:xfrm>
        </p:spPr>
        <p:txBody>
          <a:bodyPr/>
          <a:lstStyle/>
          <a:p>
            <a:pPr eaLnBrk="1" hangingPunct="1"/>
            <a:r>
              <a:rPr lang="en-US" altLang="en-US" dirty="0" smtClean="0"/>
              <a:t>Following this, the price spread between the two types of shares narrowed dramatically.</a:t>
            </a:r>
          </a:p>
          <a:p>
            <a:pPr lvl="1" eaLnBrk="1" hangingPunct="1"/>
            <a:r>
              <a:rPr lang="en-US" altLang="en-US" sz="2200" dirty="0" smtClean="0"/>
              <a:t>This implies that there was a major transfer of wealth from foreign shareholders to Swiss shareholders.</a:t>
            </a:r>
          </a:p>
          <a:p>
            <a:pPr lvl="1" eaLnBrk="1" hangingPunct="1"/>
            <a:r>
              <a:rPr lang="en-US" altLang="en-US" sz="2200" dirty="0" smtClean="0"/>
              <a:t>The price of bearer shares declined about 25 percent.</a:t>
            </a:r>
          </a:p>
          <a:p>
            <a:pPr lvl="1" eaLnBrk="1" hangingPunct="1"/>
            <a:r>
              <a:rPr lang="en-US" altLang="en-US" sz="2200" dirty="0" smtClean="0"/>
              <a:t>The price of registered shares rose by about 35 percent.</a:t>
            </a:r>
          </a:p>
          <a:p>
            <a:pPr eaLnBrk="1" hangingPunct="1"/>
            <a:r>
              <a:rPr lang="en-US" altLang="en-US" dirty="0" smtClean="0"/>
              <a:t>Because registered shares represented about two-thirds of the market capitalization, the total value of Nestl</a:t>
            </a:r>
            <a:r>
              <a:rPr lang="en-US" altLang="en-US" dirty="0" smtClean="0">
                <a:cs typeface="Times New Roman" pitchFamily="18" charset="0"/>
              </a:rPr>
              <a:t>é</a:t>
            </a:r>
            <a:r>
              <a:rPr lang="en-US" altLang="en-US" dirty="0" smtClean="0"/>
              <a:t> increased substantially when it internationalized its ownership structure.</a:t>
            </a:r>
          </a:p>
          <a:p>
            <a:pPr eaLnBrk="1" hangingPunct="1"/>
            <a:r>
              <a:rPr lang="en-US" altLang="en-US" dirty="0" smtClean="0"/>
              <a:t>Nestl</a:t>
            </a:r>
            <a:r>
              <a:rPr lang="en-US" altLang="en-US" dirty="0" smtClean="0">
                <a:cs typeface="Times New Roman" pitchFamily="18" charset="0"/>
              </a:rPr>
              <a:t>é’s cost of capital therefore declined.</a:t>
            </a:r>
            <a:endParaRPr lang="en-US" altLang="en-US" dirty="0" smtClean="0"/>
          </a:p>
          <a:p>
            <a:pPr eaLnBrk="1" hangingPunct="1"/>
            <a:endParaRPr lang="en-US" altLang="en-US" sz="2000" dirty="0" smtClean="0">
              <a:cs typeface="Times New Roman" pitchFamily="18" charset="0"/>
            </a:endParaRPr>
          </a:p>
        </p:txBody>
      </p:sp>
      <p:sp>
        <p:nvSpPr>
          <p:cNvPr id="4"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endParaRPr lang="en-US" altLang="en-US" sz="1000" dirty="0">
              <a:cs typeface="Arial" charset="0"/>
            </a:endParaRPr>
          </a:p>
        </p:txBody>
      </p:sp>
    </p:spTree>
    <p:extLst>
      <p:ext uri="{BB962C8B-B14F-4D97-AF65-F5344CB8AC3E}">
        <p14:creationId xmlns:p14="http://schemas.microsoft.com/office/powerpoint/2010/main" val="23742733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normAutofit/>
          </a:bodyPr>
          <a:lstStyle/>
          <a:p>
            <a:pPr eaLnBrk="1" hangingPunct="1"/>
            <a:r>
              <a:rPr lang="en-US" altLang="en-US" dirty="0" smtClean="0"/>
              <a:t>Subsidiaries’ capital structure</a:t>
            </a:r>
          </a:p>
        </p:txBody>
      </p:sp>
      <p:sp>
        <p:nvSpPr>
          <p:cNvPr id="31747" name="Rectangle 3"/>
          <p:cNvSpPr>
            <a:spLocks noGrp="1" noChangeArrowheads="1"/>
          </p:cNvSpPr>
          <p:nvPr>
            <p:ph idx="1"/>
          </p:nvPr>
        </p:nvSpPr>
        <p:spPr>
          <a:xfrm>
            <a:off x="457200" y="1831262"/>
            <a:ext cx="8229600" cy="4599702"/>
          </a:xfrm>
        </p:spPr>
        <p:txBody>
          <a:bodyPr>
            <a:normAutofit fontScale="92500" lnSpcReduction="10000"/>
          </a:bodyPr>
          <a:lstStyle/>
          <a:p>
            <a:r>
              <a:rPr lang="en-US" altLang="en-US" sz="2400" dirty="0"/>
              <a:t>There are three different approaches to determining a subsidiary’s financial structure:</a:t>
            </a:r>
          </a:p>
          <a:p>
            <a:pPr lvl="1"/>
            <a:r>
              <a:rPr lang="en-US" altLang="en-US" sz="2000" dirty="0">
                <a:cs typeface="Times New Roman" pitchFamily="18" charset="0"/>
              </a:rPr>
              <a:t>Conform to the parent company's norm.</a:t>
            </a:r>
          </a:p>
          <a:p>
            <a:pPr lvl="1"/>
            <a:r>
              <a:rPr lang="en-US" altLang="en-US" sz="2000" dirty="0">
                <a:cs typeface="Times New Roman" pitchFamily="18" charset="0"/>
              </a:rPr>
              <a:t>Conform to the local norm of the country where the subsidiary operates.</a:t>
            </a:r>
          </a:p>
          <a:p>
            <a:pPr lvl="1"/>
            <a:r>
              <a:rPr lang="en-US" altLang="en-US" sz="2000" dirty="0">
                <a:cs typeface="Times New Roman" pitchFamily="18" charset="0"/>
              </a:rPr>
              <a:t>Vary judiciously to capitalize on opportunities to lower taxes, reduce financing costs and risk, and take advantage of various market imperfections.</a:t>
            </a:r>
          </a:p>
          <a:p>
            <a:r>
              <a:rPr lang="en-US" altLang="en-US" sz="2400" dirty="0" smtClean="0"/>
              <a:t>Generally speaking, the 3</a:t>
            </a:r>
            <a:r>
              <a:rPr lang="en-US" altLang="en-US" sz="2400" baseline="30000" dirty="0" smtClean="0"/>
              <a:t>rd</a:t>
            </a:r>
            <a:r>
              <a:rPr lang="en-US" altLang="en-US" sz="2400" dirty="0" smtClean="0"/>
              <a:t> approach is most sensible.</a:t>
            </a:r>
          </a:p>
          <a:p>
            <a:r>
              <a:rPr lang="en-US" altLang="en-US" sz="2400" dirty="0" smtClean="0"/>
              <a:t>In </a:t>
            </a:r>
            <a:r>
              <a:rPr lang="en-US" altLang="en-US" sz="2400" dirty="0"/>
              <a:t>addition to </a:t>
            </a:r>
            <a:r>
              <a:rPr lang="en-US" altLang="en-US" sz="2400" dirty="0" smtClean="0"/>
              <a:t>differential cost of equity and </a:t>
            </a:r>
            <a:r>
              <a:rPr lang="en-US" altLang="en-US" sz="2400" dirty="0" smtClean="0"/>
              <a:t>differential </a:t>
            </a:r>
            <a:r>
              <a:rPr lang="en-US" altLang="en-US" sz="2400" dirty="0" smtClean="0"/>
              <a:t>cost of debt, and differential taxes</a:t>
            </a:r>
            <a:r>
              <a:rPr lang="en-US" altLang="en-US" sz="2400" dirty="0"/>
              <a:t>, political risk </a:t>
            </a:r>
            <a:r>
              <a:rPr lang="en-US" altLang="en-US" sz="2400" dirty="0" smtClean="0"/>
              <a:t>also should </a:t>
            </a:r>
            <a:r>
              <a:rPr lang="en-US" altLang="en-US" sz="2400" dirty="0"/>
              <a:t>be given due consideration in the choice of a subsidiary’s financial structure.</a:t>
            </a:r>
          </a:p>
          <a:p>
            <a:endParaRPr lang="en-US" altLang="en-US" sz="2400" dirty="0"/>
          </a:p>
        </p:txBody>
      </p:sp>
      <p:sp>
        <p:nvSpPr>
          <p:cNvPr id="4"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endParaRPr lang="en-US" altLang="en-US" sz="1000" dirty="0">
              <a:cs typeface="Arial" charset="0"/>
            </a:endParaRPr>
          </a:p>
        </p:txBody>
      </p:sp>
    </p:spTree>
    <p:extLst>
      <p:ext uri="{BB962C8B-B14F-4D97-AF65-F5344CB8AC3E}">
        <p14:creationId xmlns:p14="http://schemas.microsoft.com/office/powerpoint/2010/main" val="1296371500"/>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End-of-chapter</a:t>
            </a:r>
            <a:endParaRPr lang="en-US" dirty="0"/>
          </a:p>
        </p:txBody>
      </p:sp>
      <p:sp>
        <p:nvSpPr>
          <p:cNvPr id="3" name="Content Placeholder 2"/>
          <p:cNvSpPr>
            <a:spLocks noGrp="1"/>
          </p:cNvSpPr>
          <p:nvPr>
            <p:ph idx="1"/>
          </p:nvPr>
        </p:nvSpPr>
        <p:spPr/>
        <p:txBody>
          <a:bodyPr>
            <a:normAutofit/>
          </a:bodyPr>
          <a:lstStyle/>
          <a:p>
            <a:r>
              <a:rPr lang="en-US" sz="2400" dirty="0" smtClean="0"/>
              <a:t>Questions: 1-3, 6, 9, 10.</a:t>
            </a:r>
            <a:endParaRPr lang="en-US" sz="2400" dirty="0"/>
          </a:p>
        </p:txBody>
      </p:sp>
    </p:spTree>
    <p:extLst>
      <p:ext uri="{BB962C8B-B14F-4D97-AF65-F5344CB8AC3E}">
        <p14:creationId xmlns:p14="http://schemas.microsoft.com/office/powerpoint/2010/main" val="41896014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Sections</a:t>
            </a:r>
            <a:endParaRPr lang="en-US" dirty="0"/>
          </a:p>
        </p:txBody>
      </p:sp>
      <p:sp>
        <p:nvSpPr>
          <p:cNvPr id="3" name="Content Placeholder 2"/>
          <p:cNvSpPr>
            <a:spLocks noGrp="1"/>
          </p:cNvSpPr>
          <p:nvPr>
            <p:ph idx="1"/>
          </p:nvPr>
        </p:nvSpPr>
        <p:spPr/>
        <p:txBody>
          <a:bodyPr>
            <a:normAutofit/>
          </a:bodyPr>
          <a:lstStyle/>
          <a:p>
            <a:r>
              <a:rPr lang="en-US" sz="2800" dirty="0" smtClean="0">
                <a:solidFill>
                  <a:srgbClr val="FFFFFF"/>
                </a:solidFill>
              </a:rPr>
              <a:t>Cost of capital</a:t>
            </a:r>
          </a:p>
          <a:p>
            <a:r>
              <a:rPr lang="en-US" sz="2800" dirty="0" smtClean="0">
                <a:solidFill>
                  <a:srgbClr val="FFFFFF"/>
                </a:solidFill>
              </a:rPr>
              <a:t>Segmentation vs. integration</a:t>
            </a:r>
          </a:p>
          <a:p>
            <a:r>
              <a:rPr lang="en-US" sz="2800" dirty="0" smtClean="0">
                <a:solidFill>
                  <a:srgbClr val="FFFFFF"/>
                </a:solidFill>
              </a:rPr>
              <a:t>Differential costs of capital</a:t>
            </a:r>
          </a:p>
          <a:p>
            <a:r>
              <a:rPr lang="en-US" sz="2800" dirty="0" smtClean="0">
                <a:solidFill>
                  <a:srgbClr val="FFFFFF"/>
                </a:solidFill>
              </a:rPr>
              <a:t>Cross-border share listing </a:t>
            </a:r>
          </a:p>
          <a:p>
            <a:r>
              <a:rPr lang="en-US" sz="2800" dirty="0" smtClean="0">
                <a:solidFill>
                  <a:srgbClr val="FFFFFF"/>
                </a:solidFill>
              </a:rPr>
              <a:t>Foreign equity ownership restrictions</a:t>
            </a:r>
          </a:p>
          <a:p>
            <a:r>
              <a:rPr lang="en-US" sz="2800" dirty="0" smtClean="0">
                <a:solidFill>
                  <a:srgbClr val="FFFFFF"/>
                </a:solidFill>
              </a:rPr>
              <a:t>Subsidiaries’ capital structure</a:t>
            </a:r>
          </a:p>
        </p:txBody>
      </p:sp>
    </p:spTree>
    <p:extLst>
      <p:ext uri="{BB962C8B-B14F-4D97-AF65-F5344CB8AC3E}">
        <p14:creationId xmlns:p14="http://schemas.microsoft.com/office/powerpoint/2010/main" val="24831080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altLang="en-US" dirty="0" smtClean="0"/>
              <a:t>Cost of capital</a:t>
            </a:r>
          </a:p>
        </p:txBody>
      </p:sp>
      <p:sp>
        <p:nvSpPr>
          <p:cNvPr id="7171" name="Rectangle 3"/>
          <p:cNvSpPr>
            <a:spLocks noGrp="1" noChangeArrowheads="1"/>
          </p:cNvSpPr>
          <p:nvPr>
            <p:ph idx="1"/>
          </p:nvPr>
        </p:nvSpPr>
        <p:spPr/>
        <p:txBody>
          <a:bodyPr/>
          <a:lstStyle/>
          <a:p>
            <a:pPr eaLnBrk="1" hangingPunct="1"/>
            <a:r>
              <a:rPr lang="en-US" altLang="en-US" sz="2000" dirty="0" smtClean="0"/>
              <a:t>The cost of capital is the minimum rate of return an investment project must generate in order to pay its financing costs.</a:t>
            </a:r>
          </a:p>
          <a:p>
            <a:pPr eaLnBrk="1" hangingPunct="1"/>
            <a:r>
              <a:rPr lang="en-US" altLang="en-US" sz="2000" dirty="0" smtClean="0"/>
              <a:t>For a levered firm, the financing costs can be represented by the weighted average cost of capital (WACC):</a:t>
            </a:r>
          </a:p>
          <a:p>
            <a:pPr algn="ctr" eaLnBrk="1" hangingPunct="1">
              <a:lnSpc>
                <a:spcPct val="140000"/>
              </a:lnSpc>
              <a:spcBef>
                <a:spcPct val="10000"/>
              </a:spcBef>
              <a:buFontTx/>
              <a:buNone/>
            </a:pPr>
            <a:r>
              <a:rPr lang="en-US" altLang="en-US" dirty="0" smtClean="0"/>
              <a:t>K = (1 </a:t>
            </a:r>
            <a:r>
              <a:rPr lang="en-US" altLang="en-US" dirty="0" smtClean="0">
                <a:cs typeface="Times New Roman" pitchFamily="18" charset="0"/>
              </a:rPr>
              <a:t>–</a:t>
            </a:r>
            <a:r>
              <a:rPr lang="en-US" altLang="en-US" dirty="0" smtClean="0"/>
              <a:t> </a:t>
            </a:r>
            <a:r>
              <a:rPr lang="en-US" altLang="en-US" dirty="0" smtClean="0">
                <a:sym typeface="Symbol" pitchFamily="18" charset="2"/>
              </a:rPr>
              <a:t></a:t>
            </a:r>
            <a:r>
              <a:rPr lang="en-US" altLang="en-US" dirty="0" smtClean="0"/>
              <a:t>)</a:t>
            </a:r>
            <a:r>
              <a:rPr lang="en-US" altLang="en-US" dirty="0" err="1" smtClean="0"/>
              <a:t>K</a:t>
            </a:r>
            <a:r>
              <a:rPr lang="en-US" altLang="en-US" baseline="-25000" dirty="0" err="1" smtClean="0"/>
              <a:t>e</a:t>
            </a:r>
            <a:r>
              <a:rPr lang="en-US" altLang="en-US" dirty="0" smtClean="0"/>
              <a:t> + </a:t>
            </a:r>
            <a:r>
              <a:rPr lang="en-US" altLang="en-US" dirty="0" smtClean="0">
                <a:sym typeface="Symbol" pitchFamily="18" charset="2"/>
              </a:rPr>
              <a:t>(1 – </a:t>
            </a:r>
            <a:r>
              <a:rPr lang="en-US" altLang="en-US" dirty="0" smtClean="0">
                <a:latin typeface="Symbol" pitchFamily="18" charset="2"/>
                <a:sym typeface="Symbol" pitchFamily="18" charset="2"/>
              </a:rPr>
              <a:t>t</a:t>
            </a:r>
            <a:r>
              <a:rPr lang="en-US" altLang="en-US" dirty="0" smtClean="0">
                <a:sym typeface="Symbol" pitchFamily="18" charset="2"/>
              </a:rPr>
              <a:t>)</a:t>
            </a:r>
            <a:r>
              <a:rPr lang="en-US" altLang="en-US" dirty="0" err="1" smtClean="0">
                <a:sym typeface="Symbol" pitchFamily="18" charset="2"/>
              </a:rPr>
              <a:t>i</a:t>
            </a:r>
            <a:endParaRPr lang="en-US" altLang="en-US" dirty="0" smtClean="0">
              <a:sym typeface="Symbol" pitchFamily="18" charset="2"/>
            </a:endParaRPr>
          </a:p>
          <a:p>
            <a:pPr algn="ctr" eaLnBrk="1" hangingPunct="1">
              <a:buFont typeface="Wingdings" pitchFamily="2" charset="2"/>
              <a:buNone/>
            </a:pPr>
            <a:endParaRPr lang="en-US" altLang="en-US" sz="2800" dirty="0" smtClean="0"/>
          </a:p>
        </p:txBody>
      </p:sp>
      <p:sp>
        <p:nvSpPr>
          <p:cNvPr id="7173" name="Rectangle 3"/>
          <p:cNvSpPr>
            <a:spLocks noChangeArrowheads="1"/>
          </p:cNvSpPr>
          <p:nvPr/>
        </p:nvSpPr>
        <p:spPr bwMode="auto">
          <a:xfrm>
            <a:off x="1063170" y="4238484"/>
            <a:ext cx="8080830" cy="206755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20000"/>
              </a:spcBef>
              <a:buFont typeface="Wingdings" pitchFamily="2" charset="2"/>
              <a:buNone/>
            </a:pPr>
            <a:r>
              <a:rPr lang="en-US" altLang="en-US" sz="2000" dirty="0">
                <a:solidFill>
                  <a:srgbClr val="FFFFFF"/>
                </a:solidFill>
                <a:latin typeface="+mn-lt"/>
                <a:ea typeface="Arial Unicode MS" panose="020B0604020202020204" pitchFamily="34" charset="-128"/>
                <a:cs typeface="Arial Unicode MS" panose="020B0604020202020204" pitchFamily="34" charset="-128"/>
              </a:rPr>
              <a:t>w</a:t>
            </a:r>
            <a:r>
              <a:rPr lang="en-US" altLang="en-US" sz="2000" dirty="0" smtClean="0">
                <a:solidFill>
                  <a:srgbClr val="FFFFFF"/>
                </a:solidFill>
                <a:latin typeface="+mn-lt"/>
                <a:ea typeface="Arial Unicode MS" panose="020B0604020202020204" pitchFamily="34" charset="-128"/>
                <a:cs typeface="Arial Unicode MS" panose="020B0604020202020204" pitchFamily="34" charset="-128"/>
              </a:rPr>
              <a:t>here </a:t>
            </a:r>
            <a:endParaRPr lang="en-US" altLang="en-US" sz="2000" dirty="0">
              <a:solidFill>
                <a:srgbClr val="FFFFFF"/>
              </a:solidFill>
              <a:latin typeface="+mn-lt"/>
              <a:ea typeface="Arial Unicode MS" panose="020B0604020202020204" pitchFamily="34" charset="-128"/>
              <a:cs typeface="Arial Unicode MS" panose="020B0604020202020204" pitchFamily="34" charset="-128"/>
            </a:endParaRPr>
          </a:p>
          <a:p>
            <a:pPr lvl="1" eaLnBrk="1" hangingPunct="1">
              <a:spcBef>
                <a:spcPct val="20000"/>
              </a:spcBef>
              <a:buFont typeface="Wingdings" pitchFamily="2" charset="2"/>
              <a:buNone/>
            </a:pPr>
            <a:r>
              <a:rPr lang="en-US" altLang="en-US" sz="2000" dirty="0">
                <a:solidFill>
                  <a:srgbClr val="FFFFFF"/>
                </a:solidFill>
                <a:latin typeface="+mn-lt"/>
                <a:ea typeface="Arial Unicode MS" panose="020B0604020202020204" pitchFamily="34" charset="-128"/>
                <a:cs typeface="Arial Unicode MS" panose="020B0604020202020204" pitchFamily="34" charset="-128"/>
              </a:rPr>
              <a:t>K 	</a:t>
            </a:r>
            <a:r>
              <a:rPr lang="en-US" altLang="en-US" sz="2000" dirty="0" smtClean="0">
                <a:solidFill>
                  <a:srgbClr val="FFFFFF"/>
                </a:solidFill>
                <a:latin typeface="+mn-lt"/>
                <a:ea typeface="Arial Unicode MS" panose="020B0604020202020204" pitchFamily="34" charset="-128"/>
                <a:cs typeface="Arial Unicode MS" panose="020B0604020202020204" pitchFamily="34" charset="-128"/>
              </a:rPr>
              <a:t>= </a:t>
            </a:r>
            <a:r>
              <a:rPr lang="en-US" altLang="en-US" sz="2000" dirty="0">
                <a:solidFill>
                  <a:srgbClr val="FFFFFF"/>
                </a:solidFill>
                <a:latin typeface="+mn-lt"/>
                <a:ea typeface="Arial Unicode MS" panose="020B0604020202020204" pitchFamily="34" charset="-128"/>
                <a:cs typeface="Arial Unicode MS" panose="020B0604020202020204" pitchFamily="34" charset="-128"/>
              </a:rPr>
              <a:t>weighted average cost of capital</a:t>
            </a:r>
          </a:p>
          <a:p>
            <a:pPr lvl="1" eaLnBrk="1" hangingPunct="1">
              <a:spcBef>
                <a:spcPct val="20000"/>
              </a:spcBef>
              <a:buFont typeface="Symbol" pitchFamily="18" charset="2"/>
              <a:buNone/>
            </a:pPr>
            <a:r>
              <a:rPr lang="en-US" altLang="en-US" sz="2000" i="1" dirty="0">
                <a:solidFill>
                  <a:srgbClr val="FFFFFF"/>
                </a:solidFill>
                <a:latin typeface="+mn-lt"/>
                <a:ea typeface="Arial Unicode MS" panose="020B0604020202020204" pitchFamily="34" charset="-128"/>
                <a:cs typeface="Arial Unicode MS" panose="020B0604020202020204" pitchFamily="34" charset="-128"/>
                <a:sym typeface="Symbol" pitchFamily="18" charset="2"/>
              </a:rPr>
              <a:t></a:t>
            </a:r>
            <a:r>
              <a:rPr lang="en-US" altLang="en-US" sz="2000" dirty="0">
                <a:solidFill>
                  <a:srgbClr val="FFFFFF"/>
                </a:solidFill>
                <a:latin typeface="+mn-lt"/>
                <a:ea typeface="Arial Unicode MS" panose="020B0604020202020204" pitchFamily="34" charset="-128"/>
                <a:cs typeface="Arial Unicode MS" panose="020B0604020202020204" pitchFamily="34" charset="-128"/>
                <a:sym typeface="Symbol" pitchFamily="18" charset="2"/>
              </a:rPr>
              <a:t> 	</a:t>
            </a:r>
            <a:r>
              <a:rPr lang="en-US" altLang="en-US" sz="2000" dirty="0" smtClean="0">
                <a:solidFill>
                  <a:srgbClr val="FFFFFF"/>
                </a:solidFill>
                <a:latin typeface="+mn-lt"/>
                <a:ea typeface="Arial Unicode MS" panose="020B0604020202020204" pitchFamily="34" charset="-128"/>
                <a:cs typeface="Arial Unicode MS" panose="020B0604020202020204" pitchFamily="34" charset="-128"/>
                <a:sym typeface="Symbol" pitchFamily="18" charset="2"/>
              </a:rPr>
              <a:t>= </a:t>
            </a:r>
            <a:r>
              <a:rPr lang="en-US" altLang="en-US" sz="2000" dirty="0">
                <a:solidFill>
                  <a:srgbClr val="FFFFFF"/>
                </a:solidFill>
                <a:latin typeface="+mn-lt"/>
                <a:ea typeface="Arial Unicode MS" panose="020B0604020202020204" pitchFamily="34" charset="-128"/>
                <a:cs typeface="Arial Unicode MS" panose="020B0604020202020204" pitchFamily="34" charset="-128"/>
                <a:sym typeface="Symbol" pitchFamily="18" charset="2"/>
              </a:rPr>
              <a:t>debt to total market value ratio</a:t>
            </a:r>
          </a:p>
          <a:p>
            <a:pPr lvl="1" eaLnBrk="1" hangingPunct="1">
              <a:spcBef>
                <a:spcPct val="20000"/>
              </a:spcBef>
              <a:buFont typeface="Wingdings" pitchFamily="2" charset="2"/>
              <a:buNone/>
            </a:pPr>
            <a:r>
              <a:rPr lang="en-US" altLang="en-US" sz="2000" dirty="0" err="1" smtClean="0">
                <a:solidFill>
                  <a:srgbClr val="FFFFFF"/>
                </a:solidFill>
                <a:latin typeface="+mn-lt"/>
                <a:ea typeface="Arial Unicode MS" panose="020B0604020202020204" pitchFamily="34" charset="-128"/>
                <a:cs typeface="Arial Unicode MS" panose="020B0604020202020204" pitchFamily="34" charset="-128"/>
              </a:rPr>
              <a:t>K</a:t>
            </a:r>
            <a:r>
              <a:rPr lang="en-US" altLang="en-US" sz="2000" baseline="-25000" dirty="0" err="1" smtClean="0">
                <a:solidFill>
                  <a:srgbClr val="FFFFFF"/>
                </a:solidFill>
                <a:latin typeface="+mn-lt"/>
                <a:ea typeface="Arial Unicode MS" panose="020B0604020202020204" pitchFamily="34" charset="-128"/>
                <a:cs typeface="Arial Unicode MS" panose="020B0604020202020204" pitchFamily="34" charset="-128"/>
              </a:rPr>
              <a:t>e</a:t>
            </a:r>
            <a:r>
              <a:rPr lang="en-US" altLang="en-US" sz="2000" dirty="0" smtClean="0">
                <a:solidFill>
                  <a:srgbClr val="FFFFFF"/>
                </a:solidFill>
                <a:latin typeface="+mn-lt"/>
                <a:ea typeface="Arial Unicode MS" panose="020B0604020202020204" pitchFamily="34" charset="-128"/>
                <a:cs typeface="Arial Unicode MS" panose="020B0604020202020204" pitchFamily="34" charset="-128"/>
              </a:rPr>
              <a:t> </a:t>
            </a:r>
            <a:r>
              <a:rPr lang="en-US" altLang="en-US" sz="2000" dirty="0">
                <a:solidFill>
                  <a:srgbClr val="FFFFFF"/>
                </a:solidFill>
                <a:latin typeface="+mn-lt"/>
                <a:ea typeface="Arial Unicode MS" panose="020B0604020202020204" pitchFamily="34" charset="-128"/>
                <a:cs typeface="Arial Unicode MS" panose="020B0604020202020204" pitchFamily="34" charset="-128"/>
              </a:rPr>
              <a:t>	= cost of equity capital for a levered firm</a:t>
            </a:r>
          </a:p>
          <a:p>
            <a:pPr lvl="1" eaLnBrk="1" hangingPunct="1">
              <a:spcBef>
                <a:spcPct val="20000"/>
              </a:spcBef>
              <a:buFont typeface="Symbol" pitchFamily="18" charset="2"/>
              <a:buNone/>
            </a:pPr>
            <a:r>
              <a:rPr lang="en-US" altLang="en-US" sz="2000" dirty="0" err="1" smtClean="0">
                <a:solidFill>
                  <a:srgbClr val="FFFFFF"/>
                </a:solidFill>
                <a:latin typeface="+mn-lt"/>
                <a:ea typeface="Arial Unicode MS" panose="020B0604020202020204" pitchFamily="34" charset="-128"/>
                <a:cs typeface="Arial Unicode MS" panose="020B0604020202020204" pitchFamily="34" charset="-128"/>
              </a:rPr>
              <a:t>τ</a:t>
            </a:r>
            <a:r>
              <a:rPr lang="en-US" altLang="en-US" sz="2000" dirty="0">
                <a:solidFill>
                  <a:srgbClr val="FFFFFF"/>
                </a:solidFill>
                <a:latin typeface="+mn-lt"/>
                <a:ea typeface="Arial Unicode MS" panose="020B0604020202020204" pitchFamily="34" charset="-128"/>
                <a:cs typeface="Arial Unicode MS" panose="020B0604020202020204" pitchFamily="34" charset="-128"/>
              </a:rPr>
              <a:t>		= marginal corporate income tax rate</a:t>
            </a:r>
          </a:p>
          <a:p>
            <a:pPr lvl="1" eaLnBrk="1" hangingPunct="1">
              <a:spcBef>
                <a:spcPct val="20000"/>
              </a:spcBef>
              <a:buFont typeface="Wingdings" pitchFamily="2" charset="2"/>
              <a:buNone/>
            </a:pPr>
            <a:r>
              <a:rPr lang="en-US" altLang="en-US" sz="2000" dirty="0" err="1">
                <a:solidFill>
                  <a:srgbClr val="FFFFFF"/>
                </a:solidFill>
                <a:latin typeface="+mn-lt"/>
                <a:ea typeface="Arial Unicode MS" panose="020B0604020202020204" pitchFamily="34" charset="-128"/>
                <a:cs typeface="Arial Unicode MS" panose="020B0604020202020204" pitchFamily="34" charset="-128"/>
              </a:rPr>
              <a:t>i</a:t>
            </a:r>
            <a:r>
              <a:rPr lang="en-US" altLang="en-US" sz="2000" dirty="0">
                <a:solidFill>
                  <a:srgbClr val="FFFFFF"/>
                </a:solidFill>
                <a:latin typeface="+mn-lt"/>
                <a:ea typeface="Arial Unicode MS" panose="020B0604020202020204" pitchFamily="34" charset="-128"/>
                <a:cs typeface="Arial Unicode MS" panose="020B0604020202020204" pitchFamily="34" charset="-128"/>
              </a:rPr>
              <a:t> 		= pretax cost of debt</a:t>
            </a:r>
          </a:p>
        </p:txBody>
      </p:sp>
      <p:sp>
        <p:nvSpPr>
          <p:cNvPr id="5"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endParaRPr lang="en-US" altLang="en-US" sz="1000" dirty="0">
              <a:cs typeface="Arial" charset="0"/>
            </a:endParaRPr>
          </a:p>
        </p:txBody>
      </p:sp>
    </p:spTree>
    <p:extLst>
      <p:ext uri="{BB962C8B-B14F-4D97-AF65-F5344CB8AC3E}">
        <p14:creationId xmlns:p14="http://schemas.microsoft.com/office/powerpoint/2010/main" val="3983602871"/>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1" y="381000"/>
            <a:ext cx="8432800" cy="1044388"/>
          </a:xfrm>
        </p:spPr>
        <p:txBody>
          <a:bodyPr>
            <a:noAutofit/>
          </a:bodyPr>
          <a:lstStyle/>
          <a:p>
            <a:pPr eaLnBrk="1" hangingPunct="1"/>
            <a:r>
              <a:rPr lang="en-US" altLang="en-US" sz="3200" dirty="0" smtClean="0"/>
              <a:t>Investment </a:t>
            </a:r>
            <a:r>
              <a:rPr lang="en-US" altLang="en-US" sz="3200" dirty="0"/>
              <a:t>d</a:t>
            </a:r>
            <a:r>
              <a:rPr lang="en-US" altLang="en-US" sz="3200" dirty="0" smtClean="0"/>
              <a:t>ecision and the cost of capital</a:t>
            </a:r>
          </a:p>
        </p:txBody>
      </p:sp>
      <p:sp>
        <p:nvSpPr>
          <p:cNvPr id="8195" name="Rectangle 3"/>
          <p:cNvSpPr>
            <a:spLocks noGrp="1" noChangeArrowheads="1"/>
          </p:cNvSpPr>
          <p:nvPr>
            <p:ph idx="1"/>
          </p:nvPr>
        </p:nvSpPr>
        <p:spPr>
          <a:xfrm>
            <a:off x="457200" y="1905000"/>
            <a:ext cx="4343400" cy="4525963"/>
          </a:xfrm>
        </p:spPr>
        <p:txBody>
          <a:bodyPr>
            <a:normAutofit/>
          </a:bodyPr>
          <a:lstStyle/>
          <a:p>
            <a:pPr eaLnBrk="1" hangingPunct="1"/>
            <a:r>
              <a:rPr lang="en-US" altLang="en-US" sz="2400" dirty="0" smtClean="0"/>
              <a:t>A firm that can reduce its cost of capital will increase the profitable capital expenditures that the firm can take on and increase the wealth of the shareholders.</a:t>
            </a:r>
          </a:p>
          <a:p>
            <a:pPr eaLnBrk="1" hangingPunct="1"/>
            <a:r>
              <a:rPr lang="en-US" altLang="en-US" sz="2400" dirty="0" smtClean="0"/>
              <a:t>Internationalizing the firm’s cost of capital is one such policy.</a:t>
            </a:r>
          </a:p>
        </p:txBody>
      </p:sp>
      <p:sp>
        <p:nvSpPr>
          <p:cNvPr id="8196" name="Line 4"/>
          <p:cNvSpPr>
            <a:spLocks noChangeShapeType="1"/>
          </p:cNvSpPr>
          <p:nvPr/>
        </p:nvSpPr>
        <p:spPr bwMode="auto">
          <a:xfrm flipV="1">
            <a:off x="5164138" y="1758950"/>
            <a:ext cx="0" cy="3956050"/>
          </a:xfrm>
          <a:prstGeom prst="line">
            <a:avLst/>
          </a:prstGeom>
          <a:noFill/>
          <a:ln w="28575">
            <a:solidFill>
              <a:schemeClr val="tx1"/>
            </a:solidFill>
            <a:round/>
            <a:headEnd/>
            <a:tailEnd/>
          </a:ln>
          <a:extLst>
            <a:ext uri="{909E8E84-426E-40dd-AFC4-6F175D3DCCD1}">
              <a14:hiddenFill xmlns:a14="http://schemas.microsoft.com/office/drawing/2010/main" xmlns="">
                <a:noFill/>
              </a14:hiddenFill>
            </a:ext>
          </a:extLst>
        </p:spPr>
        <p:txBody>
          <a:bodyPr lIns="103236" tIns="51618" rIns="103236" bIns="51618"/>
          <a:lstStyle/>
          <a:p>
            <a:endParaRPr lang="en-US"/>
          </a:p>
        </p:txBody>
      </p:sp>
      <p:sp>
        <p:nvSpPr>
          <p:cNvPr id="8197" name="Line 5"/>
          <p:cNvSpPr>
            <a:spLocks noChangeShapeType="1"/>
          </p:cNvSpPr>
          <p:nvPr/>
        </p:nvSpPr>
        <p:spPr bwMode="auto">
          <a:xfrm>
            <a:off x="5164138" y="5715000"/>
            <a:ext cx="3641725" cy="0"/>
          </a:xfrm>
          <a:prstGeom prst="line">
            <a:avLst/>
          </a:prstGeom>
          <a:noFill/>
          <a:ln w="28575">
            <a:solidFill>
              <a:schemeClr val="tx1"/>
            </a:solidFill>
            <a:round/>
            <a:headEnd/>
            <a:tailEnd/>
          </a:ln>
          <a:extLst>
            <a:ext uri="{909E8E84-426E-40dd-AFC4-6F175D3DCCD1}">
              <a14:hiddenFill xmlns:a14="http://schemas.microsoft.com/office/drawing/2010/main" xmlns="">
                <a:noFill/>
              </a14:hiddenFill>
            </a:ext>
          </a:extLst>
        </p:spPr>
        <p:txBody>
          <a:bodyPr lIns="103236" tIns="51618" rIns="103236" bIns="51618"/>
          <a:lstStyle/>
          <a:p>
            <a:endParaRPr lang="en-US"/>
          </a:p>
        </p:txBody>
      </p:sp>
      <p:sp>
        <p:nvSpPr>
          <p:cNvPr id="8198" name="Text Box 6"/>
          <p:cNvSpPr txBox="1">
            <a:spLocks noChangeArrowheads="1"/>
          </p:cNvSpPr>
          <p:nvPr/>
        </p:nvSpPr>
        <p:spPr bwMode="auto">
          <a:xfrm rot="-5405169">
            <a:off x="3818732" y="2739233"/>
            <a:ext cx="2219325" cy="3825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103236" tIns="51618" rIns="103236" bIns="51618">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spcBef>
                <a:spcPct val="50000"/>
              </a:spcBef>
            </a:pPr>
            <a:r>
              <a:rPr lang="en-US" altLang="en-US" b="1" dirty="0">
                <a:solidFill>
                  <a:srgbClr val="FFFFFF"/>
                </a:solidFill>
                <a:latin typeface="Times New Roman" pitchFamily="18" charset="0"/>
              </a:rPr>
              <a:t>cost of capital (%)</a:t>
            </a:r>
          </a:p>
        </p:txBody>
      </p:sp>
      <p:sp>
        <p:nvSpPr>
          <p:cNvPr id="8199" name="Text Box 7"/>
          <p:cNvSpPr txBox="1">
            <a:spLocks noChangeArrowheads="1"/>
          </p:cNvSpPr>
          <p:nvPr/>
        </p:nvSpPr>
        <p:spPr bwMode="auto">
          <a:xfrm>
            <a:off x="7281863" y="5715000"/>
            <a:ext cx="1862137" cy="3889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103236" tIns="51618" rIns="103236" bIns="51618">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spcBef>
                <a:spcPct val="50000"/>
              </a:spcBef>
            </a:pPr>
            <a:r>
              <a:rPr lang="en-US" altLang="en-US" b="1" dirty="0">
                <a:solidFill>
                  <a:srgbClr val="FFFFFF"/>
                </a:solidFill>
                <a:latin typeface="Times New Roman" pitchFamily="18" charset="0"/>
              </a:rPr>
              <a:t>Investment ($)</a:t>
            </a:r>
          </a:p>
        </p:txBody>
      </p:sp>
      <p:grpSp>
        <p:nvGrpSpPr>
          <p:cNvPr id="2" name="Group 8"/>
          <p:cNvGrpSpPr>
            <a:grpSpLocks/>
          </p:cNvGrpSpPr>
          <p:nvPr/>
        </p:nvGrpSpPr>
        <p:grpSpPr bwMode="auto">
          <a:xfrm>
            <a:off x="5164138" y="4114800"/>
            <a:ext cx="3725862" cy="457200"/>
            <a:chOff x="2928" y="2246"/>
            <a:chExt cx="2112" cy="250"/>
          </a:xfrm>
        </p:grpSpPr>
        <p:sp>
          <p:nvSpPr>
            <p:cNvPr id="8217" name="Line 9"/>
            <p:cNvSpPr>
              <a:spLocks noChangeShapeType="1"/>
            </p:cNvSpPr>
            <p:nvPr/>
          </p:nvSpPr>
          <p:spPr bwMode="auto">
            <a:xfrm>
              <a:off x="2928" y="2400"/>
              <a:ext cx="1536" cy="0"/>
            </a:xfrm>
            <a:prstGeom prst="line">
              <a:avLst/>
            </a:prstGeom>
            <a:noFill/>
            <a:ln w="28575">
              <a:solidFill>
                <a:schemeClr val="tx1"/>
              </a:solidFill>
              <a:prstDash val="dash"/>
              <a:round/>
              <a:headEnd/>
              <a:tailEnd/>
            </a:ln>
            <a:extLst>
              <a:ext uri="{909E8E84-426E-40dd-AFC4-6F175D3DCCD1}">
                <a14:hiddenFill xmlns:a14="http://schemas.microsoft.com/office/drawing/2010/main" xmlns="">
                  <a:noFill/>
                </a14:hiddenFill>
              </a:ext>
            </a:extLst>
          </p:spPr>
          <p:txBody>
            <a:bodyPr/>
            <a:lstStyle/>
            <a:p>
              <a:endParaRPr lang="en-US"/>
            </a:p>
          </p:txBody>
        </p:sp>
        <p:sp>
          <p:nvSpPr>
            <p:cNvPr id="8218" name="Text Box 10"/>
            <p:cNvSpPr txBox="1">
              <a:spLocks noChangeArrowheads="1"/>
            </p:cNvSpPr>
            <p:nvPr/>
          </p:nvSpPr>
          <p:spPr bwMode="auto">
            <a:xfrm>
              <a:off x="4416" y="2246"/>
              <a:ext cx="624" cy="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spcBef>
                  <a:spcPct val="50000"/>
                </a:spcBef>
              </a:pPr>
              <a:r>
                <a:rPr lang="en-US" altLang="en-US" sz="2300" b="1" i="1">
                  <a:solidFill>
                    <a:srgbClr val="CC3300"/>
                  </a:solidFill>
                  <a:latin typeface="Times New Roman" pitchFamily="18" charset="0"/>
                </a:rPr>
                <a:t>K</a:t>
              </a:r>
              <a:r>
                <a:rPr lang="en-US" altLang="en-US" sz="2300" b="1">
                  <a:solidFill>
                    <a:srgbClr val="CC3300"/>
                  </a:solidFill>
                  <a:latin typeface="Times New Roman" pitchFamily="18" charset="0"/>
                </a:rPr>
                <a:t> </a:t>
              </a:r>
              <a:r>
                <a:rPr lang="en-US" altLang="en-US" sz="2300" b="1" baseline="-25000">
                  <a:solidFill>
                    <a:srgbClr val="CC3300"/>
                  </a:solidFill>
                  <a:latin typeface="Times New Roman" pitchFamily="18" charset="0"/>
                </a:rPr>
                <a:t>global</a:t>
              </a:r>
            </a:p>
          </p:txBody>
        </p:sp>
      </p:grpSp>
      <p:grpSp>
        <p:nvGrpSpPr>
          <p:cNvPr id="3" name="Group 11"/>
          <p:cNvGrpSpPr>
            <a:grpSpLocks/>
          </p:cNvGrpSpPr>
          <p:nvPr/>
        </p:nvGrpSpPr>
        <p:grpSpPr bwMode="auto">
          <a:xfrm>
            <a:off x="5164138" y="3146425"/>
            <a:ext cx="3556000" cy="458788"/>
            <a:chOff x="2928" y="1718"/>
            <a:chExt cx="2016" cy="250"/>
          </a:xfrm>
        </p:grpSpPr>
        <p:sp>
          <p:nvSpPr>
            <p:cNvPr id="8215" name="Line 12"/>
            <p:cNvSpPr>
              <a:spLocks noChangeShapeType="1"/>
            </p:cNvSpPr>
            <p:nvPr/>
          </p:nvSpPr>
          <p:spPr bwMode="auto">
            <a:xfrm>
              <a:off x="2928" y="1872"/>
              <a:ext cx="1536" cy="0"/>
            </a:xfrm>
            <a:prstGeom prst="line">
              <a:avLst/>
            </a:prstGeom>
            <a:noFill/>
            <a:ln w="28575">
              <a:solidFill>
                <a:schemeClr val="tx1"/>
              </a:solidFill>
              <a:prstDash val="dash"/>
              <a:round/>
              <a:headEnd/>
              <a:tailEnd/>
            </a:ln>
            <a:extLst>
              <a:ext uri="{909E8E84-426E-40dd-AFC4-6F175D3DCCD1}">
                <a14:hiddenFill xmlns:a14="http://schemas.microsoft.com/office/drawing/2010/main" xmlns="">
                  <a:noFill/>
                </a14:hiddenFill>
              </a:ext>
            </a:extLst>
          </p:spPr>
          <p:txBody>
            <a:bodyPr/>
            <a:lstStyle/>
            <a:p>
              <a:endParaRPr lang="en-US"/>
            </a:p>
          </p:txBody>
        </p:sp>
        <p:sp>
          <p:nvSpPr>
            <p:cNvPr id="8216" name="Text Box 13"/>
            <p:cNvSpPr txBox="1">
              <a:spLocks noChangeArrowheads="1"/>
            </p:cNvSpPr>
            <p:nvPr/>
          </p:nvSpPr>
          <p:spPr bwMode="auto">
            <a:xfrm>
              <a:off x="4464" y="1718"/>
              <a:ext cx="480" cy="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spcBef>
                  <a:spcPct val="50000"/>
                </a:spcBef>
              </a:pPr>
              <a:r>
                <a:rPr lang="en-US" altLang="en-US" sz="2300" b="1" i="1">
                  <a:solidFill>
                    <a:srgbClr val="CC3300"/>
                  </a:solidFill>
                  <a:latin typeface="Times New Roman" pitchFamily="18" charset="0"/>
                </a:rPr>
                <a:t>K</a:t>
              </a:r>
              <a:r>
                <a:rPr lang="en-US" altLang="en-US" sz="2300" b="1">
                  <a:solidFill>
                    <a:srgbClr val="CC3300"/>
                  </a:solidFill>
                  <a:latin typeface="Times New Roman" pitchFamily="18" charset="0"/>
                </a:rPr>
                <a:t> </a:t>
              </a:r>
              <a:r>
                <a:rPr lang="en-US" altLang="en-US" sz="2300" b="1" baseline="-25000">
                  <a:solidFill>
                    <a:srgbClr val="CC3300"/>
                  </a:solidFill>
                  <a:latin typeface="Times New Roman" pitchFamily="18" charset="0"/>
                </a:rPr>
                <a:t>local</a:t>
              </a:r>
            </a:p>
          </p:txBody>
        </p:sp>
      </p:grpSp>
      <p:grpSp>
        <p:nvGrpSpPr>
          <p:cNvPr id="4" name="Group 14"/>
          <p:cNvGrpSpPr>
            <a:grpSpLocks/>
          </p:cNvGrpSpPr>
          <p:nvPr/>
        </p:nvGrpSpPr>
        <p:grpSpPr bwMode="auto">
          <a:xfrm>
            <a:off x="5164138" y="3429000"/>
            <a:ext cx="762000" cy="2901950"/>
            <a:chOff x="2928" y="1872"/>
            <a:chExt cx="432" cy="1584"/>
          </a:xfrm>
        </p:grpSpPr>
        <p:sp>
          <p:nvSpPr>
            <p:cNvPr id="8213" name="Line 15"/>
            <p:cNvSpPr>
              <a:spLocks noChangeShapeType="1"/>
            </p:cNvSpPr>
            <p:nvPr/>
          </p:nvSpPr>
          <p:spPr bwMode="auto">
            <a:xfrm>
              <a:off x="3168" y="1872"/>
              <a:ext cx="0" cy="1248"/>
            </a:xfrm>
            <a:prstGeom prst="line">
              <a:avLst/>
            </a:prstGeom>
            <a:noFill/>
            <a:ln w="28575">
              <a:solidFill>
                <a:schemeClr val="bg2"/>
              </a:solidFill>
              <a:prstDash val="dash"/>
              <a:round/>
              <a:headEnd/>
              <a:tailEnd/>
            </a:ln>
            <a:extLst>
              <a:ext uri="{909E8E84-426E-40dd-AFC4-6F175D3DCCD1}">
                <a14:hiddenFill xmlns:a14="http://schemas.microsoft.com/office/drawing/2010/main" xmlns="">
                  <a:noFill/>
                </a14:hiddenFill>
              </a:ext>
            </a:extLst>
          </p:spPr>
          <p:txBody>
            <a:bodyPr/>
            <a:lstStyle/>
            <a:p>
              <a:endParaRPr lang="en-US"/>
            </a:p>
          </p:txBody>
        </p:sp>
        <p:sp>
          <p:nvSpPr>
            <p:cNvPr id="8214" name="Text Box 16"/>
            <p:cNvSpPr txBox="1">
              <a:spLocks noChangeArrowheads="1"/>
            </p:cNvSpPr>
            <p:nvPr/>
          </p:nvSpPr>
          <p:spPr bwMode="auto">
            <a:xfrm>
              <a:off x="2928" y="3168"/>
              <a:ext cx="432" cy="2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spcBef>
                  <a:spcPct val="50000"/>
                </a:spcBef>
              </a:pPr>
              <a:r>
                <a:rPr lang="en-US" altLang="en-US" sz="2700" i="1" dirty="0" err="1">
                  <a:solidFill>
                    <a:srgbClr val="FFFFFF"/>
                  </a:solidFill>
                  <a:latin typeface="Times New Roman" pitchFamily="18" charset="0"/>
                </a:rPr>
                <a:t>I</a:t>
              </a:r>
              <a:r>
                <a:rPr lang="en-US" altLang="en-US" sz="2700" baseline="-25000" dirty="0" err="1">
                  <a:solidFill>
                    <a:srgbClr val="FFFFFF"/>
                  </a:solidFill>
                  <a:latin typeface="Times New Roman" pitchFamily="18" charset="0"/>
                </a:rPr>
                <a:t>local</a:t>
              </a:r>
              <a:endParaRPr lang="en-US" altLang="en-US" sz="2700" baseline="-25000" dirty="0">
                <a:solidFill>
                  <a:srgbClr val="FFFFFF"/>
                </a:solidFill>
                <a:latin typeface="Times New Roman" pitchFamily="18" charset="0"/>
              </a:endParaRPr>
            </a:p>
          </p:txBody>
        </p:sp>
      </p:grpSp>
      <p:grpSp>
        <p:nvGrpSpPr>
          <p:cNvPr id="5" name="Group 17"/>
          <p:cNvGrpSpPr>
            <a:grpSpLocks/>
          </p:cNvGrpSpPr>
          <p:nvPr/>
        </p:nvGrpSpPr>
        <p:grpSpPr bwMode="auto">
          <a:xfrm>
            <a:off x="5249863" y="3781425"/>
            <a:ext cx="846137" cy="1317625"/>
            <a:chOff x="2976" y="2064"/>
            <a:chExt cx="480" cy="720"/>
          </a:xfrm>
        </p:grpSpPr>
        <p:sp>
          <p:nvSpPr>
            <p:cNvPr id="8211" name="AutoShape 18"/>
            <p:cNvSpPr>
              <a:spLocks noChangeArrowheads="1"/>
            </p:cNvSpPr>
            <p:nvPr/>
          </p:nvSpPr>
          <p:spPr bwMode="auto">
            <a:xfrm>
              <a:off x="3264" y="2640"/>
              <a:ext cx="192" cy="144"/>
            </a:xfrm>
            <a:prstGeom prst="rightArrow">
              <a:avLst>
                <a:gd name="adj1" fmla="val 50000"/>
                <a:gd name="adj2" fmla="val 33333"/>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endParaRPr lang="en-US" altLang="en-US"/>
            </a:p>
          </p:txBody>
        </p:sp>
        <p:sp>
          <p:nvSpPr>
            <p:cNvPr id="8212" name="AutoShape 19"/>
            <p:cNvSpPr>
              <a:spLocks noChangeArrowheads="1"/>
            </p:cNvSpPr>
            <p:nvPr/>
          </p:nvSpPr>
          <p:spPr bwMode="auto">
            <a:xfrm>
              <a:off x="2976" y="2064"/>
              <a:ext cx="144" cy="240"/>
            </a:xfrm>
            <a:prstGeom prst="downArrow">
              <a:avLst>
                <a:gd name="adj1" fmla="val 50000"/>
                <a:gd name="adj2" fmla="val 41667"/>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endParaRPr lang="en-US" altLang="en-US"/>
            </a:p>
          </p:txBody>
        </p:sp>
      </p:grpSp>
      <p:grpSp>
        <p:nvGrpSpPr>
          <p:cNvPr id="6" name="Group 20"/>
          <p:cNvGrpSpPr>
            <a:grpSpLocks/>
          </p:cNvGrpSpPr>
          <p:nvPr/>
        </p:nvGrpSpPr>
        <p:grpSpPr bwMode="auto">
          <a:xfrm>
            <a:off x="5889622" y="4395788"/>
            <a:ext cx="920379" cy="1914525"/>
            <a:chOff x="3339" y="2400"/>
            <a:chExt cx="522" cy="1045"/>
          </a:xfrm>
        </p:grpSpPr>
        <p:sp>
          <p:nvSpPr>
            <p:cNvPr id="8209" name="Line 21"/>
            <p:cNvSpPr>
              <a:spLocks noChangeShapeType="1"/>
            </p:cNvSpPr>
            <p:nvPr/>
          </p:nvSpPr>
          <p:spPr bwMode="auto">
            <a:xfrm>
              <a:off x="3552" y="2400"/>
              <a:ext cx="0" cy="720"/>
            </a:xfrm>
            <a:prstGeom prst="line">
              <a:avLst/>
            </a:prstGeom>
            <a:noFill/>
            <a:ln w="28575">
              <a:solidFill>
                <a:schemeClr val="bg2"/>
              </a:solidFill>
              <a:prstDash val="dash"/>
              <a:round/>
              <a:headEnd/>
              <a:tailEnd/>
            </a:ln>
            <a:extLst>
              <a:ext uri="{909E8E84-426E-40dd-AFC4-6F175D3DCCD1}">
                <a14:hiddenFill xmlns:a14="http://schemas.microsoft.com/office/drawing/2010/main" xmlns="">
                  <a:noFill/>
                </a14:hiddenFill>
              </a:ext>
            </a:extLst>
          </p:spPr>
          <p:txBody>
            <a:bodyPr/>
            <a:lstStyle/>
            <a:p>
              <a:endParaRPr lang="en-US"/>
            </a:p>
          </p:txBody>
        </p:sp>
        <p:sp>
          <p:nvSpPr>
            <p:cNvPr id="8210" name="Rectangle 22"/>
            <p:cNvSpPr>
              <a:spLocks noChangeArrowheads="1"/>
            </p:cNvSpPr>
            <p:nvPr/>
          </p:nvSpPr>
          <p:spPr bwMode="auto">
            <a:xfrm>
              <a:off x="3339" y="3168"/>
              <a:ext cx="522" cy="2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spcBef>
                  <a:spcPct val="50000"/>
                </a:spcBef>
              </a:pPr>
              <a:r>
                <a:rPr lang="en-US" altLang="en-US" sz="2700" i="1" dirty="0" err="1">
                  <a:solidFill>
                    <a:srgbClr val="FFFFFF"/>
                  </a:solidFill>
                  <a:latin typeface="Times New Roman" pitchFamily="18" charset="0"/>
                </a:rPr>
                <a:t>I</a:t>
              </a:r>
              <a:r>
                <a:rPr lang="en-US" altLang="en-US" sz="2700" baseline="-25000" dirty="0" err="1">
                  <a:solidFill>
                    <a:srgbClr val="FFFFFF"/>
                  </a:solidFill>
                  <a:latin typeface="Times New Roman" pitchFamily="18" charset="0"/>
                </a:rPr>
                <a:t>global</a:t>
              </a:r>
              <a:endParaRPr lang="en-US" altLang="en-US" sz="2700" baseline="-25000" dirty="0">
                <a:solidFill>
                  <a:srgbClr val="FFFFFF"/>
                </a:solidFill>
                <a:latin typeface="Times New Roman" pitchFamily="18" charset="0"/>
              </a:endParaRPr>
            </a:p>
          </p:txBody>
        </p:sp>
      </p:grpSp>
      <p:grpSp>
        <p:nvGrpSpPr>
          <p:cNvPr id="7" name="Group 23"/>
          <p:cNvGrpSpPr>
            <a:grpSpLocks/>
          </p:cNvGrpSpPr>
          <p:nvPr/>
        </p:nvGrpSpPr>
        <p:grpSpPr bwMode="auto">
          <a:xfrm>
            <a:off x="5418138" y="2462213"/>
            <a:ext cx="3048000" cy="2743200"/>
            <a:chOff x="3072" y="1344"/>
            <a:chExt cx="1728" cy="1498"/>
          </a:xfrm>
        </p:grpSpPr>
        <p:sp>
          <p:nvSpPr>
            <p:cNvPr id="8207" name="Arc 24"/>
            <p:cNvSpPr>
              <a:spLocks/>
            </p:cNvSpPr>
            <p:nvPr/>
          </p:nvSpPr>
          <p:spPr bwMode="auto">
            <a:xfrm flipH="1" flipV="1">
              <a:off x="3072" y="1344"/>
              <a:ext cx="1632" cy="1488"/>
            </a:xfrm>
            <a:custGeom>
              <a:avLst/>
              <a:gdLst>
                <a:gd name="T0" fmla="*/ 0 w 21600"/>
                <a:gd name="T1" fmla="*/ 0 h 21600"/>
                <a:gd name="T2" fmla="*/ 9 w 21600"/>
                <a:gd name="T3" fmla="*/ 7 h 21600"/>
                <a:gd name="T4" fmla="*/ 0 w 21600"/>
                <a:gd name="T5" fmla="*/ 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CC3300"/>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8208" name="Text Box 25"/>
            <p:cNvSpPr txBox="1">
              <a:spLocks noChangeArrowheads="1"/>
            </p:cNvSpPr>
            <p:nvPr/>
          </p:nvSpPr>
          <p:spPr bwMode="auto">
            <a:xfrm>
              <a:off x="4416" y="2640"/>
              <a:ext cx="384" cy="20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spcBef>
                  <a:spcPct val="50000"/>
                </a:spcBef>
              </a:pPr>
              <a:r>
                <a:rPr lang="en-US" altLang="en-US" b="1">
                  <a:solidFill>
                    <a:srgbClr val="CC3300"/>
                  </a:solidFill>
                  <a:latin typeface="Times New Roman" pitchFamily="18" charset="0"/>
                </a:rPr>
                <a:t>IRR</a:t>
              </a:r>
            </a:p>
          </p:txBody>
        </p:sp>
      </p:grpSp>
      <p:sp>
        <p:nvSpPr>
          <p:cNvPr id="26"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endParaRPr lang="en-US" altLang="en-US" sz="1000" dirty="0">
              <a:cs typeface="Arial" charset="0"/>
            </a:endParaRPr>
          </a:p>
        </p:txBody>
      </p:sp>
    </p:spTree>
    <p:extLst>
      <p:ext uri="{BB962C8B-B14F-4D97-AF65-F5344CB8AC3E}">
        <p14:creationId xmlns:p14="http://schemas.microsoft.com/office/powerpoint/2010/main" val="133108278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left)">
                                      <p:cBhvr>
                                        <p:cTn id="12" dur="500"/>
                                        <p:tgtEl>
                                          <p:spTgt spid="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up)">
                                      <p:cBhvr>
                                        <p:cTn id="17" dur="500"/>
                                        <p:tgtEl>
                                          <p:spTgt spid="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wipe(left)">
                                      <p:cBhvr>
                                        <p:cTn id="22" dur="500"/>
                                        <p:tgtEl>
                                          <p:spTgt spid="2"/>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1" fill="hold"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wipe(up)">
                                      <p:cBhvr>
                                        <p:cTn id="27" dur="500"/>
                                        <p:tgtEl>
                                          <p:spTgt spid="6"/>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 presetClass="entr" presetSubtype="0" fill="hold" nodeType="clickEffect">
                                  <p:stCondLst>
                                    <p:cond delay="0"/>
                                  </p:stCondLst>
                                  <p:childTnLst>
                                    <p:set>
                                      <p:cBhvr>
                                        <p:cTn id="31"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normAutofit/>
          </a:bodyPr>
          <a:lstStyle/>
          <a:p>
            <a:pPr eaLnBrk="1" hangingPunct="1"/>
            <a:r>
              <a:rPr lang="en-US" altLang="en-US" dirty="0" smtClean="0"/>
              <a:t>Cost of equity</a:t>
            </a:r>
          </a:p>
        </p:txBody>
      </p:sp>
      <p:sp>
        <p:nvSpPr>
          <p:cNvPr id="9219" name="Rectangle 3"/>
          <p:cNvSpPr>
            <a:spLocks noGrp="1" noChangeArrowheads="1"/>
          </p:cNvSpPr>
          <p:nvPr>
            <p:ph idx="1"/>
          </p:nvPr>
        </p:nvSpPr>
        <p:spPr>
          <a:xfrm>
            <a:off x="457200" y="2052786"/>
            <a:ext cx="8229600" cy="4378178"/>
          </a:xfrm>
        </p:spPr>
        <p:txBody>
          <a:bodyPr/>
          <a:lstStyle/>
          <a:p>
            <a:pPr eaLnBrk="1" hangingPunct="1"/>
            <a:r>
              <a:rPr lang="en-US" altLang="en-US" sz="2400" dirty="0" smtClean="0"/>
              <a:t>The cost of equity capital (</a:t>
            </a:r>
            <a:r>
              <a:rPr lang="en-US" altLang="en-US" sz="2400" i="1" dirty="0" err="1" smtClean="0"/>
              <a:t>K</a:t>
            </a:r>
            <a:r>
              <a:rPr lang="en-US" altLang="en-US" sz="2400" i="1" baseline="-25000" dirty="0" err="1" smtClean="0"/>
              <a:t>e</a:t>
            </a:r>
            <a:r>
              <a:rPr lang="en-US" altLang="en-US" sz="2400" dirty="0" smtClean="0"/>
              <a:t>) of a firm is the expected return on the firm’s stock that investors require.</a:t>
            </a:r>
          </a:p>
          <a:p>
            <a:pPr eaLnBrk="1" hangingPunct="1"/>
            <a:r>
              <a:rPr lang="en-US" altLang="en-US" sz="2400" dirty="0" smtClean="0"/>
              <a:t>This return is frequently estimated using the Capital Asset Pricing Model (CAPM):</a:t>
            </a:r>
          </a:p>
        </p:txBody>
      </p:sp>
      <p:grpSp>
        <p:nvGrpSpPr>
          <p:cNvPr id="9220" name="Group 4"/>
          <p:cNvGrpSpPr>
            <a:grpSpLocks/>
          </p:cNvGrpSpPr>
          <p:nvPr/>
        </p:nvGrpSpPr>
        <p:grpSpPr bwMode="auto">
          <a:xfrm>
            <a:off x="1371600" y="4953000"/>
            <a:ext cx="5037138" cy="1138552"/>
            <a:chOff x="2112" y="2880"/>
            <a:chExt cx="2856" cy="621"/>
          </a:xfrm>
        </p:grpSpPr>
        <p:sp>
          <p:nvSpPr>
            <p:cNvPr id="9226" name="Text Box 5"/>
            <p:cNvSpPr txBox="1">
              <a:spLocks noChangeArrowheads="1"/>
            </p:cNvSpPr>
            <p:nvPr/>
          </p:nvSpPr>
          <p:spPr bwMode="auto">
            <a:xfrm>
              <a:off x="2112" y="3072"/>
              <a:ext cx="1200" cy="2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r">
                <a:spcBef>
                  <a:spcPct val="50000"/>
                </a:spcBef>
              </a:pPr>
              <a:r>
                <a:rPr lang="en-US" altLang="en-US" sz="2700" dirty="0">
                  <a:solidFill>
                    <a:srgbClr val="FFFFFF"/>
                  </a:solidFill>
                  <a:latin typeface="Times New Roman" pitchFamily="18" charset="0"/>
                </a:rPr>
                <a:t>where</a:t>
              </a:r>
            </a:p>
          </p:txBody>
        </p:sp>
        <p:grpSp>
          <p:nvGrpSpPr>
            <p:cNvPr id="9227" name="Group 6"/>
            <p:cNvGrpSpPr>
              <a:grpSpLocks/>
            </p:cNvGrpSpPr>
            <p:nvPr/>
          </p:nvGrpSpPr>
          <p:grpSpPr bwMode="auto">
            <a:xfrm>
              <a:off x="3312" y="2880"/>
              <a:ext cx="1656" cy="621"/>
              <a:chOff x="528" y="2928"/>
              <a:chExt cx="1656" cy="621"/>
            </a:xfrm>
          </p:grpSpPr>
          <p:sp>
            <p:nvSpPr>
              <p:cNvPr id="9228" name="Rectangle 7"/>
              <p:cNvSpPr>
                <a:spLocks noChangeArrowheads="1"/>
              </p:cNvSpPr>
              <p:nvPr/>
            </p:nvSpPr>
            <p:spPr bwMode="auto">
              <a:xfrm>
                <a:off x="528" y="3081"/>
                <a:ext cx="489" cy="28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altLang="en-US" sz="2800" dirty="0">
                    <a:solidFill>
                      <a:srgbClr val="FFFFFF"/>
                    </a:solidFill>
                    <a:latin typeface="Symbol" pitchFamily="18" charset="2"/>
                  </a:rPr>
                  <a:t>b</a:t>
                </a:r>
                <a:r>
                  <a:rPr lang="en-US" altLang="en-US" sz="2800" baseline="-25000" dirty="0">
                    <a:solidFill>
                      <a:srgbClr val="FFFFFF"/>
                    </a:solidFill>
                    <a:latin typeface="Times New Roman" pitchFamily="18" charset="0"/>
                  </a:rPr>
                  <a:t>i </a:t>
                </a:r>
                <a:r>
                  <a:rPr lang="en-US" altLang="en-US" sz="2800" dirty="0">
                    <a:solidFill>
                      <a:srgbClr val="FFFFFF"/>
                    </a:solidFill>
                    <a:latin typeface="Times New Roman" pitchFamily="18" charset="0"/>
                  </a:rPr>
                  <a:t> =</a:t>
                </a:r>
                <a:endParaRPr lang="en-US" altLang="en-US" sz="2800" i="1" baseline="-25000" dirty="0">
                  <a:solidFill>
                    <a:srgbClr val="FFFFFF"/>
                  </a:solidFill>
                  <a:latin typeface="Times New Roman" pitchFamily="18" charset="0"/>
                </a:endParaRPr>
              </a:p>
            </p:txBody>
          </p:sp>
          <p:sp>
            <p:nvSpPr>
              <p:cNvPr id="9229" name="Text Box 8"/>
              <p:cNvSpPr txBox="1">
                <a:spLocks noChangeArrowheads="1"/>
              </p:cNvSpPr>
              <p:nvPr/>
            </p:nvSpPr>
            <p:spPr bwMode="auto">
              <a:xfrm>
                <a:off x="960" y="2928"/>
                <a:ext cx="1224" cy="28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spcBef>
                    <a:spcPct val="50000"/>
                  </a:spcBef>
                </a:pPr>
                <a:r>
                  <a:rPr lang="en-US" altLang="en-US" sz="2800" dirty="0" err="1">
                    <a:solidFill>
                      <a:srgbClr val="FFFFFF"/>
                    </a:solidFill>
                    <a:latin typeface="Times New Roman" pitchFamily="18" charset="0"/>
                  </a:rPr>
                  <a:t>Cov</a:t>
                </a:r>
                <a:r>
                  <a:rPr lang="en-US" altLang="en-US" sz="2800" dirty="0">
                    <a:solidFill>
                      <a:srgbClr val="FFFFFF"/>
                    </a:solidFill>
                    <a:latin typeface="Times New Roman" pitchFamily="18" charset="0"/>
                  </a:rPr>
                  <a:t>(</a:t>
                </a:r>
                <a:r>
                  <a:rPr lang="en-US" altLang="en-US" sz="2800" dirty="0" err="1">
                    <a:solidFill>
                      <a:srgbClr val="FFFFFF"/>
                    </a:solidFill>
                    <a:latin typeface="Times New Roman" pitchFamily="18" charset="0"/>
                  </a:rPr>
                  <a:t>R</a:t>
                </a:r>
                <a:r>
                  <a:rPr lang="en-US" altLang="en-US" sz="2800" baseline="-25000" dirty="0" err="1">
                    <a:solidFill>
                      <a:srgbClr val="FFFFFF"/>
                    </a:solidFill>
                    <a:latin typeface="Times New Roman" pitchFamily="18" charset="0"/>
                  </a:rPr>
                  <a:t>i</a:t>
                </a:r>
                <a:r>
                  <a:rPr lang="en-US" altLang="en-US" sz="2800" baseline="-25000" dirty="0">
                    <a:solidFill>
                      <a:srgbClr val="FFFFFF"/>
                    </a:solidFill>
                    <a:latin typeface="Times New Roman" pitchFamily="18" charset="0"/>
                  </a:rPr>
                  <a:t> ,</a:t>
                </a:r>
                <a:r>
                  <a:rPr lang="en-US" altLang="en-US" sz="2800" dirty="0">
                    <a:solidFill>
                      <a:srgbClr val="FFFFFF"/>
                    </a:solidFill>
                    <a:latin typeface="Times New Roman" pitchFamily="18" charset="0"/>
                  </a:rPr>
                  <a:t>R</a:t>
                </a:r>
                <a:r>
                  <a:rPr lang="en-US" altLang="en-US" sz="2800" baseline="-25000" dirty="0">
                    <a:solidFill>
                      <a:srgbClr val="FFFFFF"/>
                    </a:solidFill>
                    <a:latin typeface="Times New Roman" pitchFamily="18" charset="0"/>
                  </a:rPr>
                  <a:t>M</a:t>
                </a:r>
                <a:r>
                  <a:rPr lang="en-US" altLang="en-US" sz="2800" dirty="0">
                    <a:solidFill>
                      <a:srgbClr val="FFFFFF"/>
                    </a:solidFill>
                    <a:latin typeface="Times New Roman" pitchFamily="18" charset="0"/>
                  </a:rPr>
                  <a:t>)</a:t>
                </a:r>
              </a:p>
            </p:txBody>
          </p:sp>
          <p:sp>
            <p:nvSpPr>
              <p:cNvPr id="9230" name="Rectangle 9"/>
              <p:cNvSpPr>
                <a:spLocks noChangeArrowheads="1"/>
              </p:cNvSpPr>
              <p:nvPr/>
            </p:nvSpPr>
            <p:spPr bwMode="auto">
              <a:xfrm>
                <a:off x="1056" y="3264"/>
                <a:ext cx="779" cy="28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spcBef>
                    <a:spcPct val="50000"/>
                  </a:spcBef>
                </a:pPr>
                <a:r>
                  <a:rPr lang="en-US" altLang="en-US" sz="2800" dirty="0" err="1">
                    <a:solidFill>
                      <a:srgbClr val="FFFFFF"/>
                    </a:solidFill>
                    <a:latin typeface="Times New Roman" pitchFamily="18" charset="0"/>
                  </a:rPr>
                  <a:t>Var</a:t>
                </a:r>
                <a:r>
                  <a:rPr lang="en-US" altLang="en-US" sz="2800" dirty="0">
                    <a:solidFill>
                      <a:srgbClr val="FFFFFF"/>
                    </a:solidFill>
                    <a:latin typeface="Times New Roman" pitchFamily="18" charset="0"/>
                  </a:rPr>
                  <a:t>(R</a:t>
                </a:r>
                <a:r>
                  <a:rPr lang="en-US" altLang="en-US" sz="2800" baseline="-25000" dirty="0">
                    <a:solidFill>
                      <a:srgbClr val="FFFFFF"/>
                    </a:solidFill>
                    <a:latin typeface="Times New Roman" pitchFamily="18" charset="0"/>
                  </a:rPr>
                  <a:t>M</a:t>
                </a:r>
                <a:r>
                  <a:rPr lang="en-US" altLang="en-US" sz="2800" dirty="0">
                    <a:solidFill>
                      <a:srgbClr val="FFFFFF"/>
                    </a:solidFill>
                    <a:latin typeface="Times New Roman" pitchFamily="18" charset="0"/>
                  </a:rPr>
                  <a:t>)</a:t>
                </a:r>
              </a:p>
            </p:txBody>
          </p:sp>
          <p:sp>
            <p:nvSpPr>
              <p:cNvPr id="9231" name="Line 10"/>
              <p:cNvSpPr>
                <a:spLocks noChangeShapeType="1"/>
              </p:cNvSpPr>
              <p:nvPr/>
            </p:nvSpPr>
            <p:spPr bwMode="auto">
              <a:xfrm>
                <a:off x="1056" y="3264"/>
                <a:ext cx="960" cy="0"/>
              </a:xfrm>
              <a:prstGeom prst="line">
                <a:avLst/>
              </a:prstGeom>
              <a:noFill/>
              <a:ln w="2857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grpSp>
      </p:grpSp>
      <p:grpSp>
        <p:nvGrpSpPr>
          <p:cNvPr id="9221" name="Group 11"/>
          <p:cNvGrpSpPr>
            <a:grpSpLocks/>
          </p:cNvGrpSpPr>
          <p:nvPr/>
        </p:nvGrpSpPr>
        <p:grpSpPr bwMode="auto">
          <a:xfrm>
            <a:off x="2667000" y="4114802"/>
            <a:ext cx="3556000" cy="522774"/>
            <a:chOff x="1200" y="2496"/>
            <a:chExt cx="2016" cy="286"/>
          </a:xfrm>
        </p:grpSpPr>
        <p:sp>
          <p:nvSpPr>
            <p:cNvPr id="9223" name="Text Box 12"/>
            <p:cNvSpPr txBox="1">
              <a:spLocks noChangeArrowheads="1"/>
            </p:cNvSpPr>
            <p:nvPr/>
          </p:nvSpPr>
          <p:spPr bwMode="auto">
            <a:xfrm>
              <a:off x="1200" y="2496"/>
              <a:ext cx="2016" cy="28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spcBef>
                  <a:spcPct val="50000"/>
                </a:spcBef>
              </a:pPr>
              <a:r>
                <a:rPr lang="en-US" altLang="en-US" sz="2800" dirty="0" err="1">
                  <a:solidFill>
                    <a:srgbClr val="FFFFFF"/>
                  </a:solidFill>
                  <a:latin typeface="Times New Roman" pitchFamily="18" charset="0"/>
                </a:rPr>
                <a:t>R</a:t>
              </a:r>
              <a:r>
                <a:rPr lang="en-US" altLang="en-US" sz="2800" baseline="-25000" dirty="0" err="1">
                  <a:solidFill>
                    <a:srgbClr val="FFFFFF"/>
                  </a:solidFill>
                  <a:latin typeface="Times New Roman" pitchFamily="18" charset="0"/>
                </a:rPr>
                <a:t>i</a:t>
              </a:r>
              <a:r>
                <a:rPr lang="en-US" altLang="en-US" sz="2800" baseline="-25000" dirty="0">
                  <a:solidFill>
                    <a:srgbClr val="FFFFFF"/>
                  </a:solidFill>
                  <a:latin typeface="Times New Roman" pitchFamily="18" charset="0"/>
                </a:rPr>
                <a:t> </a:t>
              </a:r>
              <a:r>
                <a:rPr lang="en-US" altLang="en-US" sz="2800" dirty="0">
                  <a:solidFill>
                    <a:srgbClr val="FFFFFF"/>
                  </a:solidFill>
                  <a:latin typeface="Times New Roman" pitchFamily="18" charset="0"/>
                </a:rPr>
                <a:t>= </a:t>
              </a:r>
              <a:r>
                <a:rPr lang="en-US" altLang="en-US" sz="2800" dirty="0" err="1">
                  <a:solidFill>
                    <a:srgbClr val="FFFFFF"/>
                  </a:solidFill>
                  <a:latin typeface="Times New Roman" pitchFamily="18" charset="0"/>
                </a:rPr>
                <a:t>R</a:t>
              </a:r>
              <a:r>
                <a:rPr lang="en-US" altLang="en-US" sz="2800" baseline="-25000" dirty="0" err="1">
                  <a:solidFill>
                    <a:srgbClr val="FFFFFF"/>
                  </a:solidFill>
                  <a:latin typeface="Times New Roman" pitchFamily="18" charset="0"/>
                </a:rPr>
                <a:t>f</a:t>
              </a:r>
              <a:r>
                <a:rPr lang="en-US" altLang="en-US" sz="2800" dirty="0">
                  <a:solidFill>
                    <a:srgbClr val="FFFFFF"/>
                  </a:solidFill>
                  <a:latin typeface="Times New Roman" pitchFamily="18" charset="0"/>
                </a:rPr>
                <a:t> + </a:t>
              </a:r>
              <a:r>
                <a:rPr lang="en-US" altLang="en-US" sz="2800" dirty="0">
                  <a:solidFill>
                    <a:srgbClr val="FFFFFF"/>
                  </a:solidFill>
                  <a:latin typeface="Symbol" pitchFamily="18" charset="2"/>
                </a:rPr>
                <a:t>b</a:t>
              </a:r>
              <a:r>
                <a:rPr lang="en-US" altLang="en-US" sz="2800" baseline="-25000" dirty="0">
                  <a:solidFill>
                    <a:srgbClr val="FFFFFF"/>
                  </a:solidFill>
                  <a:latin typeface="Times New Roman" pitchFamily="18" charset="0"/>
                </a:rPr>
                <a:t>i</a:t>
              </a:r>
              <a:r>
                <a:rPr lang="en-US" altLang="en-US" sz="2800" dirty="0">
                  <a:solidFill>
                    <a:srgbClr val="FFFFFF"/>
                  </a:solidFill>
                  <a:latin typeface="Times New Roman" pitchFamily="18" charset="0"/>
                </a:rPr>
                <a:t>(R</a:t>
              </a:r>
              <a:r>
                <a:rPr lang="en-US" altLang="en-US" sz="2800" baseline="-25000" dirty="0">
                  <a:solidFill>
                    <a:srgbClr val="FFFFFF"/>
                  </a:solidFill>
                  <a:latin typeface="Times New Roman" pitchFamily="18" charset="0"/>
                </a:rPr>
                <a:t>M</a:t>
              </a:r>
              <a:r>
                <a:rPr lang="en-US" altLang="en-US" sz="2800" dirty="0">
                  <a:solidFill>
                    <a:srgbClr val="FFFFFF"/>
                  </a:solidFill>
                  <a:latin typeface="Times New Roman" pitchFamily="18" charset="0"/>
                </a:rPr>
                <a:t> – </a:t>
              </a:r>
              <a:r>
                <a:rPr lang="en-US" altLang="en-US" sz="2800" dirty="0" err="1">
                  <a:solidFill>
                    <a:srgbClr val="FFFFFF"/>
                  </a:solidFill>
                  <a:latin typeface="Times New Roman" pitchFamily="18" charset="0"/>
                </a:rPr>
                <a:t>R</a:t>
              </a:r>
              <a:r>
                <a:rPr lang="en-US" altLang="en-US" sz="2800" baseline="-25000" dirty="0" err="1">
                  <a:solidFill>
                    <a:srgbClr val="FFFFFF"/>
                  </a:solidFill>
                  <a:latin typeface="Times New Roman" pitchFamily="18" charset="0"/>
                </a:rPr>
                <a:t>f</a:t>
              </a:r>
              <a:r>
                <a:rPr lang="en-US" altLang="en-US" sz="2800" dirty="0">
                  <a:solidFill>
                    <a:srgbClr val="FFFFFF"/>
                  </a:solidFill>
                  <a:latin typeface="Times New Roman" pitchFamily="18" charset="0"/>
                </a:rPr>
                <a:t>)</a:t>
              </a:r>
            </a:p>
          </p:txBody>
        </p:sp>
        <p:sp>
          <p:nvSpPr>
            <p:cNvPr id="9224" name="Line 13"/>
            <p:cNvSpPr>
              <a:spLocks noChangeShapeType="1"/>
            </p:cNvSpPr>
            <p:nvPr/>
          </p:nvSpPr>
          <p:spPr bwMode="auto">
            <a:xfrm>
              <a:off x="1248" y="2544"/>
              <a:ext cx="144" cy="0"/>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9225" name="Line 14"/>
            <p:cNvSpPr>
              <a:spLocks noChangeShapeType="1"/>
            </p:cNvSpPr>
            <p:nvPr/>
          </p:nvSpPr>
          <p:spPr bwMode="auto">
            <a:xfrm>
              <a:off x="2304" y="2544"/>
              <a:ext cx="144" cy="0"/>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grpSp>
      <p:sp>
        <p:nvSpPr>
          <p:cNvPr id="15"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endParaRPr lang="en-US" altLang="en-US" sz="1000" dirty="0">
              <a:cs typeface="Arial" charset="0"/>
            </a:endParaRPr>
          </a:p>
        </p:txBody>
      </p:sp>
    </p:spTree>
    <p:extLst>
      <p:ext uri="{BB962C8B-B14F-4D97-AF65-F5344CB8AC3E}">
        <p14:creationId xmlns:p14="http://schemas.microsoft.com/office/powerpoint/2010/main" val="3103912985"/>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3"/>
          <p:cNvSpPr>
            <a:spLocks noChangeArrowheads="1"/>
          </p:cNvSpPr>
          <p:nvPr/>
        </p:nvSpPr>
        <p:spPr bwMode="auto">
          <a:xfrm>
            <a:off x="533400" y="2244772"/>
            <a:ext cx="8229600" cy="17763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20000"/>
              </a:spcBef>
              <a:buFont typeface="Wingdings" pitchFamily="2" charset="2"/>
              <a:buChar char="§"/>
            </a:pPr>
            <a:r>
              <a:rPr lang="en-US" altLang="en-US" sz="2400" dirty="0">
                <a:solidFill>
                  <a:srgbClr val="FFFFFF"/>
                </a:solidFill>
                <a:latin typeface="Arial Unicode MS" panose="020B0604020202020204" pitchFamily="34" charset="-128"/>
                <a:ea typeface="Arial Unicode MS" panose="020B0604020202020204" pitchFamily="34" charset="-128"/>
                <a:cs typeface="Arial Unicode MS" panose="020B0604020202020204" pitchFamily="34" charset="-128"/>
              </a:rPr>
              <a:t>If capital markets are segmented, </a:t>
            </a:r>
            <a:r>
              <a:rPr lang="en-US" altLang="en-US" sz="2400" dirty="0" smtClean="0">
                <a:solidFill>
                  <a:srgbClr val="FFFFFF"/>
                </a:solidFill>
                <a:latin typeface="Arial Unicode MS" panose="020B0604020202020204" pitchFamily="34" charset="-128"/>
                <a:ea typeface="Arial Unicode MS" panose="020B0604020202020204" pitchFamily="34" charset="-128"/>
                <a:cs typeface="Arial Unicode MS" panose="020B0604020202020204" pitchFamily="34" charset="-128"/>
              </a:rPr>
              <a:t>investors </a:t>
            </a:r>
            <a:r>
              <a:rPr lang="en-US" altLang="en-US" sz="2400" dirty="0">
                <a:solidFill>
                  <a:srgbClr val="FFFFFF"/>
                </a:solidFill>
                <a:latin typeface="Arial Unicode MS" panose="020B0604020202020204" pitchFamily="34" charset="-128"/>
                <a:ea typeface="Arial Unicode MS" panose="020B0604020202020204" pitchFamily="34" charset="-128"/>
                <a:cs typeface="Arial Unicode MS" panose="020B0604020202020204" pitchFamily="34" charset="-128"/>
              </a:rPr>
              <a:t>can only invest domestically. This means that the market portfolio (M) in the CAPM formula would be the domestic portfolio instead of the world portfolio. </a:t>
            </a:r>
          </a:p>
          <a:p>
            <a:pPr eaLnBrk="1" hangingPunct="1">
              <a:spcBef>
                <a:spcPct val="20000"/>
              </a:spcBef>
              <a:buFont typeface="Wingdings" pitchFamily="2" charset="2"/>
              <a:buChar char="§"/>
            </a:pPr>
            <a:endParaRPr lang="en-US" altLang="en-US" sz="2400" dirty="0">
              <a:solidFill>
                <a:srgbClr val="FFFFFF"/>
              </a:solidFill>
              <a:latin typeface="Arial Unicode MS" panose="020B0604020202020204" pitchFamily="34" charset="-128"/>
              <a:ea typeface="Arial Unicode MS" panose="020B0604020202020204" pitchFamily="34" charset="-128"/>
              <a:cs typeface="Arial Unicode MS" panose="020B0604020202020204" pitchFamily="34" charset="-128"/>
            </a:endParaRPr>
          </a:p>
          <a:p>
            <a:pPr eaLnBrk="1" hangingPunct="1">
              <a:spcBef>
                <a:spcPct val="20000"/>
              </a:spcBef>
              <a:buFont typeface="Wingdings" pitchFamily="2" charset="2"/>
              <a:buChar char="§"/>
            </a:pPr>
            <a:endParaRPr lang="en-US" altLang="en-US" sz="2400" dirty="0">
              <a:solidFill>
                <a:srgbClr val="FFFFFF"/>
              </a:solidFill>
              <a:latin typeface="Arial Unicode MS" panose="020B0604020202020204" pitchFamily="34" charset="-128"/>
              <a:ea typeface="Arial Unicode MS" panose="020B0604020202020204" pitchFamily="34" charset="-128"/>
              <a:cs typeface="Arial Unicode MS" panose="020B0604020202020204" pitchFamily="34" charset="-128"/>
            </a:endParaRPr>
          </a:p>
          <a:p>
            <a:pPr eaLnBrk="1" hangingPunct="1">
              <a:spcBef>
                <a:spcPct val="20000"/>
              </a:spcBef>
              <a:buFont typeface="Wingdings" pitchFamily="2" charset="2"/>
              <a:buChar char="§"/>
            </a:pPr>
            <a:endParaRPr lang="en-US" altLang="en-US" sz="2400" dirty="0">
              <a:solidFill>
                <a:srgbClr val="FFFFFF"/>
              </a:solidFill>
              <a:latin typeface="Arial Unicode MS" panose="020B0604020202020204" pitchFamily="34" charset="-128"/>
              <a:ea typeface="Arial Unicode MS" panose="020B0604020202020204" pitchFamily="34" charset="-128"/>
              <a:cs typeface="Arial Unicode MS" panose="020B0604020202020204" pitchFamily="34" charset="-128"/>
            </a:endParaRPr>
          </a:p>
          <a:p>
            <a:pPr eaLnBrk="1" hangingPunct="1">
              <a:spcBef>
                <a:spcPct val="20000"/>
              </a:spcBef>
              <a:buFont typeface="Wingdings" pitchFamily="2" charset="2"/>
              <a:buChar char="§"/>
            </a:pPr>
            <a:r>
              <a:rPr lang="en-US" altLang="en-US" sz="2400" dirty="0">
                <a:solidFill>
                  <a:srgbClr val="FFFFFF"/>
                </a:solidFill>
                <a:latin typeface="Arial Unicode MS" panose="020B0604020202020204" pitchFamily="34" charset="-128"/>
                <a:ea typeface="Arial Unicode MS" panose="020B0604020202020204" pitchFamily="34" charset="-128"/>
                <a:cs typeface="Arial Unicode MS" panose="020B0604020202020204" pitchFamily="34" charset="-128"/>
              </a:rPr>
              <a:t>Clearly integration or segmentation of international financial markets has major implications for determining the cost of capital.</a:t>
            </a:r>
          </a:p>
          <a:p>
            <a:pPr eaLnBrk="1" hangingPunct="1">
              <a:spcBef>
                <a:spcPct val="20000"/>
              </a:spcBef>
              <a:buFont typeface="Wingdings" pitchFamily="2" charset="2"/>
              <a:buChar char="§"/>
            </a:pPr>
            <a:endParaRPr lang="en-US" altLang="en-US" sz="2400" dirty="0">
              <a:latin typeface="Arial Unicode MS" panose="020B0604020202020204" pitchFamily="34" charset="-128"/>
              <a:ea typeface="Arial Unicode MS" panose="020B0604020202020204" pitchFamily="34" charset="-128"/>
              <a:cs typeface="Arial Unicode MS" panose="020B0604020202020204" pitchFamily="34" charset="-128"/>
            </a:endParaRPr>
          </a:p>
          <a:p>
            <a:pPr eaLnBrk="1" hangingPunct="1">
              <a:spcBef>
                <a:spcPct val="20000"/>
              </a:spcBef>
              <a:buFont typeface="Wingdings" pitchFamily="2" charset="2"/>
              <a:buChar char="§"/>
            </a:pPr>
            <a:endParaRPr lang="en-US" altLang="en-US" sz="24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10243" name="Rectangle 2"/>
          <p:cNvSpPr>
            <a:spLocks noGrp="1" noChangeArrowheads="1"/>
          </p:cNvSpPr>
          <p:nvPr>
            <p:ph type="title"/>
          </p:nvPr>
        </p:nvSpPr>
        <p:spPr>
          <a:xfrm>
            <a:off x="533401" y="380999"/>
            <a:ext cx="8229600" cy="1435493"/>
          </a:xfrm>
        </p:spPr>
        <p:txBody>
          <a:bodyPr>
            <a:noAutofit/>
          </a:bodyPr>
          <a:lstStyle/>
          <a:p>
            <a:pPr eaLnBrk="1" hangingPunct="1"/>
            <a:r>
              <a:rPr lang="en-US" altLang="en-US" sz="3000" dirty="0" smtClean="0"/>
              <a:t>Cost of equity: segmentation vs. integration</a:t>
            </a:r>
          </a:p>
        </p:txBody>
      </p:sp>
      <p:sp>
        <p:nvSpPr>
          <p:cNvPr id="10244" name="Text Box 4"/>
          <p:cNvSpPr txBox="1">
            <a:spLocks noChangeArrowheads="1"/>
          </p:cNvSpPr>
          <p:nvPr/>
        </p:nvSpPr>
        <p:spPr bwMode="auto">
          <a:xfrm>
            <a:off x="1447800" y="4191000"/>
            <a:ext cx="1270000" cy="5159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103236" tIns="51618" rIns="103236" bIns="51618">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spcBef>
                <a:spcPct val="50000"/>
              </a:spcBef>
            </a:pPr>
            <a:r>
              <a:rPr lang="en-US" altLang="en-US" sz="2700" dirty="0">
                <a:solidFill>
                  <a:srgbClr val="FFFFFF"/>
                </a:solidFill>
                <a:latin typeface="Times New Roman" pitchFamily="18" charset="0"/>
              </a:rPr>
              <a:t>versus</a:t>
            </a:r>
          </a:p>
        </p:txBody>
      </p:sp>
      <p:grpSp>
        <p:nvGrpSpPr>
          <p:cNvPr id="10245" name="Group 6"/>
          <p:cNvGrpSpPr>
            <a:grpSpLocks/>
          </p:cNvGrpSpPr>
          <p:nvPr/>
        </p:nvGrpSpPr>
        <p:grpSpPr bwMode="auto">
          <a:xfrm>
            <a:off x="2438400" y="3810002"/>
            <a:ext cx="4740275" cy="522774"/>
            <a:chOff x="3840" y="2496"/>
            <a:chExt cx="2688" cy="286"/>
          </a:xfrm>
        </p:grpSpPr>
        <p:sp>
          <p:nvSpPr>
            <p:cNvPr id="10252" name="Text Box 7"/>
            <p:cNvSpPr txBox="1">
              <a:spLocks noChangeArrowheads="1"/>
            </p:cNvSpPr>
            <p:nvPr/>
          </p:nvSpPr>
          <p:spPr bwMode="auto">
            <a:xfrm>
              <a:off x="3840" y="2496"/>
              <a:ext cx="2688" cy="28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spcBef>
                  <a:spcPct val="50000"/>
                </a:spcBef>
              </a:pPr>
              <a:r>
                <a:rPr lang="en-US" altLang="en-US" sz="2800" dirty="0" err="1">
                  <a:solidFill>
                    <a:srgbClr val="FFFFFF"/>
                  </a:solidFill>
                  <a:latin typeface="Times New Roman" pitchFamily="18" charset="0"/>
                </a:rPr>
                <a:t>R</a:t>
              </a:r>
              <a:r>
                <a:rPr lang="en-US" altLang="en-US" sz="2800" baseline="-25000" dirty="0" err="1">
                  <a:solidFill>
                    <a:srgbClr val="FFFFFF"/>
                  </a:solidFill>
                  <a:latin typeface="Times New Roman" pitchFamily="18" charset="0"/>
                </a:rPr>
                <a:t>i</a:t>
              </a:r>
              <a:r>
                <a:rPr lang="en-US" altLang="en-US" sz="2800" baseline="-25000" dirty="0">
                  <a:solidFill>
                    <a:srgbClr val="FFFFFF"/>
                  </a:solidFill>
                  <a:latin typeface="Times New Roman" pitchFamily="18" charset="0"/>
                </a:rPr>
                <a:t> </a:t>
              </a:r>
              <a:r>
                <a:rPr lang="en-US" altLang="en-US" sz="2800" dirty="0">
                  <a:solidFill>
                    <a:srgbClr val="FFFFFF"/>
                  </a:solidFill>
                  <a:latin typeface="Times New Roman" pitchFamily="18" charset="0"/>
                </a:rPr>
                <a:t>= </a:t>
              </a:r>
              <a:r>
                <a:rPr lang="en-US" altLang="en-US" sz="2800" dirty="0" err="1">
                  <a:solidFill>
                    <a:srgbClr val="FFFFFF"/>
                  </a:solidFill>
                  <a:latin typeface="Times New Roman" pitchFamily="18" charset="0"/>
                </a:rPr>
                <a:t>R</a:t>
              </a:r>
              <a:r>
                <a:rPr lang="en-US" altLang="en-US" sz="2800" baseline="-25000" dirty="0" err="1">
                  <a:solidFill>
                    <a:srgbClr val="FFFFFF"/>
                  </a:solidFill>
                  <a:latin typeface="Times New Roman" pitchFamily="18" charset="0"/>
                </a:rPr>
                <a:t>f</a:t>
              </a:r>
              <a:r>
                <a:rPr lang="en-US" altLang="en-US" sz="2800" dirty="0">
                  <a:solidFill>
                    <a:srgbClr val="FFFFFF"/>
                  </a:solidFill>
                  <a:latin typeface="Times New Roman" pitchFamily="18" charset="0"/>
                </a:rPr>
                <a:t> + </a:t>
              </a:r>
              <a:r>
                <a:rPr lang="en-US" altLang="en-US" sz="2800" dirty="0">
                  <a:solidFill>
                    <a:srgbClr val="FFFFFF"/>
                  </a:solidFill>
                  <a:latin typeface="Symbol" pitchFamily="18" charset="2"/>
                </a:rPr>
                <a:t>b</a:t>
              </a:r>
              <a:r>
                <a:rPr lang="en-US" altLang="en-US" sz="2800" baseline="-25000" dirty="0">
                  <a:solidFill>
                    <a:srgbClr val="FFFFFF"/>
                  </a:solidFill>
                  <a:latin typeface="Times New Roman" pitchFamily="18" charset="0"/>
                </a:rPr>
                <a:t>i    </a:t>
              </a:r>
              <a:r>
                <a:rPr lang="en-US" altLang="en-US" sz="2800" dirty="0">
                  <a:solidFill>
                    <a:srgbClr val="FFFFFF"/>
                  </a:solidFill>
                  <a:latin typeface="Times New Roman" pitchFamily="18" charset="0"/>
                </a:rPr>
                <a:t>(R</a:t>
              </a:r>
              <a:r>
                <a:rPr lang="en-US" altLang="en-US" sz="2800" baseline="-25000" dirty="0">
                  <a:solidFill>
                    <a:srgbClr val="FFFFFF"/>
                  </a:solidFill>
                  <a:latin typeface="Times New Roman" pitchFamily="18" charset="0"/>
                </a:rPr>
                <a:t>U.S.</a:t>
              </a:r>
              <a:r>
                <a:rPr lang="en-US" altLang="en-US" sz="2800" dirty="0">
                  <a:solidFill>
                    <a:srgbClr val="FFFFFF"/>
                  </a:solidFill>
                  <a:latin typeface="Times New Roman" pitchFamily="18" charset="0"/>
                </a:rPr>
                <a:t> – </a:t>
              </a:r>
              <a:r>
                <a:rPr lang="en-US" altLang="en-US" sz="2800" dirty="0" err="1">
                  <a:solidFill>
                    <a:srgbClr val="FFFFFF"/>
                  </a:solidFill>
                  <a:latin typeface="Times New Roman" pitchFamily="18" charset="0"/>
                </a:rPr>
                <a:t>R</a:t>
              </a:r>
              <a:r>
                <a:rPr lang="en-US" altLang="en-US" sz="2800" baseline="-25000" dirty="0" err="1">
                  <a:solidFill>
                    <a:srgbClr val="FFFFFF"/>
                  </a:solidFill>
                  <a:latin typeface="Times New Roman" pitchFamily="18" charset="0"/>
                </a:rPr>
                <a:t>f</a:t>
              </a:r>
              <a:r>
                <a:rPr lang="en-US" altLang="en-US" sz="2800" dirty="0">
                  <a:solidFill>
                    <a:srgbClr val="FFFFFF"/>
                  </a:solidFill>
                  <a:latin typeface="Times New Roman" pitchFamily="18" charset="0"/>
                </a:rPr>
                <a:t>)</a:t>
              </a:r>
            </a:p>
          </p:txBody>
        </p:sp>
        <p:sp>
          <p:nvSpPr>
            <p:cNvPr id="10253" name="Line 8"/>
            <p:cNvSpPr>
              <a:spLocks noChangeShapeType="1"/>
            </p:cNvSpPr>
            <p:nvPr/>
          </p:nvSpPr>
          <p:spPr bwMode="auto">
            <a:xfrm>
              <a:off x="3888" y="2544"/>
              <a:ext cx="144" cy="0"/>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0254" name="Text Box 9"/>
            <p:cNvSpPr txBox="1">
              <a:spLocks noChangeArrowheads="1"/>
            </p:cNvSpPr>
            <p:nvPr/>
          </p:nvSpPr>
          <p:spPr bwMode="auto">
            <a:xfrm>
              <a:off x="4752" y="2544"/>
              <a:ext cx="384" cy="20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spcBef>
                  <a:spcPct val="50000"/>
                </a:spcBef>
              </a:pPr>
              <a:r>
                <a:rPr lang="en-US" altLang="en-US" sz="2000" baseline="30000" dirty="0" smtClean="0">
                  <a:solidFill>
                    <a:srgbClr val="FFFFFF"/>
                  </a:solidFill>
                  <a:latin typeface="Times New Roman" pitchFamily="18" charset="0"/>
                </a:rPr>
                <a:t>U.S </a:t>
              </a:r>
              <a:r>
                <a:rPr lang="en-US" altLang="en-US" sz="2700" baseline="30000" dirty="0" smtClean="0">
                  <a:latin typeface="Times New Roman" pitchFamily="18" charset="0"/>
                </a:rPr>
                <a:t>.</a:t>
              </a:r>
              <a:endParaRPr lang="en-US" altLang="en-US" sz="2700" baseline="30000" dirty="0">
                <a:latin typeface="Times New Roman" pitchFamily="18" charset="0"/>
              </a:endParaRPr>
            </a:p>
          </p:txBody>
        </p:sp>
        <p:sp>
          <p:nvSpPr>
            <p:cNvPr id="10255" name="Line 10"/>
            <p:cNvSpPr>
              <a:spLocks noChangeShapeType="1"/>
            </p:cNvSpPr>
            <p:nvPr/>
          </p:nvSpPr>
          <p:spPr bwMode="auto">
            <a:xfrm>
              <a:off x="5136" y="2544"/>
              <a:ext cx="144" cy="0"/>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grpSp>
      <p:grpSp>
        <p:nvGrpSpPr>
          <p:cNvPr id="10246" name="Group 11"/>
          <p:cNvGrpSpPr>
            <a:grpSpLocks/>
          </p:cNvGrpSpPr>
          <p:nvPr/>
        </p:nvGrpSpPr>
        <p:grpSpPr bwMode="auto">
          <a:xfrm>
            <a:off x="2438400" y="4648202"/>
            <a:ext cx="4740275" cy="522774"/>
            <a:chOff x="3840" y="2496"/>
            <a:chExt cx="2688" cy="286"/>
          </a:xfrm>
        </p:grpSpPr>
        <p:sp>
          <p:nvSpPr>
            <p:cNvPr id="10248" name="Text Box 12"/>
            <p:cNvSpPr txBox="1">
              <a:spLocks noChangeArrowheads="1"/>
            </p:cNvSpPr>
            <p:nvPr/>
          </p:nvSpPr>
          <p:spPr bwMode="auto">
            <a:xfrm>
              <a:off x="3840" y="2496"/>
              <a:ext cx="2688" cy="28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spcBef>
                  <a:spcPct val="50000"/>
                </a:spcBef>
              </a:pPr>
              <a:r>
                <a:rPr lang="en-US" altLang="en-US" sz="2800" dirty="0" err="1">
                  <a:solidFill>
                    <a:srgbClr val="FFFFFF"/>
                  </a:solidFill>
                  <a:latin typeface="Times New Roman" pitchFamily="18" charset="0"/>
                </a:rPr>
                <a:t>R</a:t>
              </a:r>
              <a:r>
                <a:rPr lang="en-US" altLang="en-US" sz="2800" baseline="-25000" dirty="0" err="1">
                  <a:solidFill>
                    <a:srgbClr val="FFFFFF"/>
                  </a:solidFill>
                  <a:latin typeface="Times New Roman" pitchFamily="18" charset="0"/>
                </a:rPr>
                <a:t>i</a:t>
              </a:r>
              <a:r>
                <a:rPr lang="en-US" altLang="en-US" sz="2800" baseline="-25000" dirty="0">
                  <a:solidFill>
                    <a:srgbClr val="FFFFFF"/>
                  </a:solidFill>
                  <a:latin typeface="Times New Roman" pitchFamily="18" charset="0"/>
                </a:rPr>
                <a:t> </a:t>
              </a:r>
              <a:r>
                <a:rPr lang="en-US" altLang="en-US" sz="2800" dirty="0">
                  <a:solidFill>
                    <a:srgbClr val="FFFFFF"/>
                  </a:solidFill>
                  <a:latin typeface="Times New Roman" pitchFamily="18" charset="0"/>
                </a:rPr>
                <a:t>= </a:t>
              </a:r>
              <a:r>
                <a:rPr lang="en-US" altLang="en-US" sz="2800" dirty="0" err="1">
                  <a:solidFill>
                    <a:srgbClr val="FFFFFF"/>
                  </a:solidFill>
                  <a:latin typeface="Times New Roman" pitchFamily="18" charset="0"/>
                </a:rPr>
                <a:t>R</a:t>
              </a:r>
              <a:r>
                <a:rPr lang="en-US" altLang="en-US" sz="2800" baseline="-25000" dirty="0" err="1">
                  <a:solidFill>
                    <a:srgbClr val="FFFFFF"/>
                  </a:solidFill>
                  <a:latin typeface="Times New Roman" pitchFamily="18" charset="0"/>
                </a:rPr>
                <a:t>f</a:t>
              </a:r>
              <a:r>
                <a:rPr lang="en-US" altLang="en-US" sz="2800" dirty="0">
                  <a:solidFill>
                    <a:srgbClr val="FFFFFF"/>
                  </a:solidFill>
                  <a:latin typeface="Times New Roman" pitchFamily="18" charset="0"/>
                </a:rPr>
                <a:t> + </a:t>
              </a:r>
              <a:r>
                <a:rPr lang="en-US" altLang="en-US" sz="2800" dirty="0">
                  <a:solidFill>
                    <a:srgbClr val="FFFFFF"/>
                  </a:solidFill>
                  <a:latin typeface="Symbol" pitchFamily="18" charset="2"/>
                </a:rPr>
                <a:t>b</a:t>
              </a:r>
              <a:r>
                <a:rPr lang="en-US" altLang="en-US" sz="2800" baseline="-25000" dirty="0">
                  <a:solidFill>
                    <a:srgbClr val="FFFFFF"/>
                  </a:solidFill>
                  <a:latin typeface="Times New Roman" pitchFamily="18" charset="0"/>
                </a:rPr>
                <a:t>i    </a:t>
              </a:r>
              <a:r>
                <a:rPr lang="en-US" altLang="en-US" sz="2800" dirty="0">
                  <a:solidFill>
                    <a:srgbClr val="FFFFFF"/>
                  </a:solidFill>
                  <a:latin typeface="Times New Roman" pitchFamily="18" charset="0"/>
                </a:rPr>
                <a:t>(R</a:t>
              </a:r>
              <a:r>
                <a:rPr lang="en-US" altLang="en-US" sz="2800" baseline="-25000" dirty="0">
                  <a:solidFill>
                    <a:srgbClr val="FFFFFF"/>
                  </a:solidFill>
                  <a:latin typeface="Times New Roman" pitchFamily="18" charset="0"/>
                </a:rPr>
                <a:t>W</a:t>
              </a:r>
              <a:r>
                <a:rPr lang="en-US" altLang="en-US" sz="2800" dirty="0">
                  <a:solidFill>
                    <a:srgbClr val="FFFFFF"/>
                  </a:solidFill>
                  <a:latin typeface="Times New Roman" pitchFamily="18" charset="0"/>
                </a:rPr>
                <a:t> – </a:t>
              </a:r>
              <a:r>
                <a:rPr lang="en-US" altLang="en-US" sz="2800" dirty="0" err="1">
                  <a:solidFill>
                    <a:srgbClr val="FFFFFF"/>
                  </a:solidFill>
                  <a:latin typeface="Times New Roman" pitchFamily="18" charset="0"/>
                </a:rPr>
                <a:t>R</a:t>
              </a:r>
              <a:r>
                <a:rPr lang="en-US" altLang="en-US" sz="2800" baseline="-25000" dirty="0" err="1">
                  <a:solidFill>
                    <a:srgbClr val="FFFFFF"/>
                  </a:solidFill>
                  <a:latin typeface="Times New Roman" pitchFamily="18" charset="0"/>
                </a:rPr>
                <a:t>f</a:t>
              </a:r>
              <a:r>
                <a:rPr lang="en-US" altLang="en-US" sz="2800" dirty="0">
                  <a:solidFill>
                    <a:srgbClr val="FFFFFF"/>
                  </a:solidFill>
                  <a:latin typeface="Times New Roman" pitchFamily="18" charset="0"/>
                </a:rPr>
                <a:t>)</a:t>
              </a:r>
            </a:p>
          </p:txBody>
        </p:sp>
        <p:sp>
          <p:nvSpPr>
            <p:cNvPr id="10249" name="Line 13"/>
            <p:cNvSpPr>
              <a:spLocks noChangeShapeType="1"/>
            </p:cNvSpPr>
            <p:nvPr/>
          </p:nvSpPr>
          <p:spPr bwMode="auto">
            <a:xfrm>
              <a:off x="3888" y="2544"/>
              <a:ext cx="144" cy="0"/>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0250" name="Text Box 14"/>
            <p:cNvSpPr txBox="1">
              <a:spLocks noChangeArrowheads="1"/>
            </p:cNvSpPr>
            <p:nvPr/>
          </p:nvSpPr>
          <p:spPr bwMode="auto">
            <a:xfrm>
              <a:off x="4752" y="2544"/>
              <a:ext cx="480" cy="18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spcBef>
                  <a:spcPct val="50000"/>
                </a:spcBef>
              </a:pPr>
              <a:r>
                <a:rPr lang="en-US" altLang="en-US" sz="2400" baseline="30000" dirty="0">
                  <a:solidFill>
                    <a:srgbClr val="FFFFFF"/>
                  </a:solidFill>
                  <a:latin typeface="Times New Roman" pitchFamily="18" charset="0"/>
                </a:rPr>
                <a:t>W</a:t>
              </a:r>
            </a:p>
          </p:txBody>
        </p:sp>
        <p:sp>
          <p:nvSpPr>
            <p:cNvPr id="10251" name="Line 15"/>
            <p:cNvSpPr>
              <a:spLocks noChangeShapeType="1"/>
            </p:cNvSpPr>
            <p:nvPr/>
          </p:nvSpPr>
          <p:spPr bwMode="auto">
            <a:xfrm>
              <a:off x="5136" y="2544"/>
              <a:ext cx="144" cy="0"/>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grpSp>
      <p:sp>
        <p:nvSpPr>
          <p:cNvPr id="16"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endParaRPr lang="en-US" altLang="en-US" sz="1000" dirty="0">
              <a:cs typeface="Arial" charset="0"/>
            </a:endParaRPr>
          </a:p>
        </p:txBody>
      </p:sp>
    </p:spTree>
    <p:extLst>
      <p:ext uri="{BB962C8B-B14F-4D97-AF65-F5344CB8AC3E}">
        <p14:creationId xmlns:p14="http://schemas.microsoft.com/office/powerpoint/2010/main" val="1937027502"/>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normAutofit/>
          </a:bodyPr>
          <a:lstStyle/>
          <a:p>
            <a:pPr eaLnBrk="1" hangingPunct="1"/>
            <a:r>
              <a:rPr lang="en-US" altLang="en-US" dirty="0" smtClean="0"/>
              <a:t>Does the cost of capital differ?</a:t>
            </a:r>
          </a:p>
        </p:txBody>
      </p:sp>
      <p:sp>
        <p:nvSpPr>
          <p:cNvPr id="11267" name="Rectangle 3"/>
          <p:cNvSpPr>
            <a:spLocks noGrp="1" noChangeArrowheads="1"/>
          </p:cNvSpPr>
          <p:nvPr>
            <p:ph idx="1"/>
          </p:nvPr>
        </p:nvSpPr>
        <p:spPr>
          <a:xfrm>
            <a:off x="457200" y="2067554"/>
            <a:ext cx="8229600" cy="4363410"/>
          </a:xfrm>
        </p:spPr>
        <p:txBody>
          <a:bodyPr/>
          <a:lstStyle/>
          <a:p>
            <a:pPr eaLnBrk="1" hangingPunct="1"/>
            <a:r>
              <a:rPr lang="en-US" altLang="en-US" dirty="0" smtClean="0"/>
              <a:t>There do appear to be differences in the cost of capital in different countries.</a:t>
            </a:r>
          </a:p>
          <a:p>
            <a:pPr eaLnBrk="1" hangingPunct="1"/>
            <a:r>
              <a:rPr lang="en-US" altLang="en-US" dirty="0" smtClean="0"/>
              <a:t>When markets are imperfect (say lack of financial integration and the existence of home </a:t>
            </a:r>
            <a:r>
              <a:rPr lang="en-US" altLang="en-US" dirty="0" smtClean="0"/>
              <a:t>bias, </a:t>
            </a:r>
            <a:r>
              <a:rPr lang="en-US" altLang="en-US" dirty="0" smtClean="0"/>
              <a:t>quality of corporate governance, etc.), international financing can lower the firm’s cost of capital.</a:t>
            </a:r>
          </a:p>
          <a:p>
            <a:pPr eaLnBrk="1" hangingPunct="1"/>
            <a:r>
              <a:rPr lang="en-US" altLang="en-US" dirty="0" smtClean="0"/>
              <a:t>One way to achieve this is to internationalize the firm’s ownership structure.</a:t>
            </a:r>
          </a:p>
        </p:txBody>
      </p:sp>
      <p:sp>
        <p:nvSpPr>
          <p:cNvPr id="4"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endParaRPr lang="en-US" altLang="en-US" sz="1000" dirty="0">
              <a:cs typeface="Arial" charset="0"/>
            </a:endParaRPr>
          </a:p>
        </p:txBody>
      </p:sp>
    </p:spTree>
    <p:extLst>
      <p:ext uri="{BB962C8B-B14F-4D97-AF65-F5344CB8AC3E}">
        <p14:creationId xmlns:p14="http://schemas.microsoft.com/office/powerpoint/2010/main" val="1384561049"/>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noAutofit/>
          </a:bodyPr>
          <a:lstStyle/>
          <a:p>
            <a:pPr eaLnBrk="1" hangingPunct="1"/>
            <a:r>
              <a:rPr lang="en-US" altLang="en-US" sz="4000" dirty="0"/>
              <a:t>H</a:t>
            </a:r>
            <a:r>
              <a:rPr lang="en-US" altLang="en-US" sz="4000" dirty="0" smtClean="0"/>
              <a:t>ome bias and cost of capital</a:t>
            </a:r>
          </a:p>
        </p:txBody>
      </p:sp>
      <p:pic>
        <p:nvPicPr>
          <p:cNvPr id="12292"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500" y="1801725"/>
            <a:ext cx="7239000" cy="46181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endParaRPr lang="en-US" altLang="en-US" sz="1000" dirty="0">
              <a:cs typeface="Arial" charset="0"/>
            </a:endParaRPr>
          </a:p>
        </p:txBody>
      </p:sp>
    </p:spTree>
    <p:extLst>
      <p:ext uri="{BB962C8B-B14F-4D97-AF65-F5344CB8AC3E}">
        <p14:creationId xmlns:p14="http://schemas.microsoft.com/office/powerpoint/2010/main" val="35984703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altLang="en-US" dirty="0" smtClean="0"/>
              <a:t>Cross-border share listings</a:t>
            </a:r>
          </a:p>
        </p:txBody>
      </p:sp>
      <p:sp>
        <p:nvSpPr>
          <p:cNvPr id="13315" name="Rectangle 3"/>
          <p:cNvSpPr>
            <a:spLocks noGrp="1" noChangeArrowheads="1"/>
          </p:cNvSpPr>
          <p:nvPr>
            <p:ph idx="1"/>
          </p:nvPr>
        </p:nvSpPr>
        <p:spPr/>
        <p:txBody>
          <a:bodyPr/>
          <a:lstStyle/>
          <a:p>
            <a:pPr eaLnBrk="1" hangingPunct="1"/>
            <a:r>
              <a:rPr lang="en-US" altLang="en-US" dirty="0" smtClean="0"/>
              <a:t>Cross-border listings of stocks have become quite popular among major corporations.</a:t>
            </a:r>
          </a:p>
          <a:p>
            <a:pPr eaLnBrk="1" hangingPunct="1"/>
            <a:r>
              <a:rPr lang="en-US" altLang="en-US" dirty="0" smtClean="0"/>
              <a:t>The largest contingent of foreign stocks are listed on the London Stock Exchange.</a:t>
            </a:r>
          </a:p>
          <a:p>
            <a:pPr eaLnBrk="1" hangingPunct="1"/>
            <a:r>
              <a:rPr lang="en-US" altLang="en-US" dirty="0" smtClean="0"/>
              <a:t>U.S. exchanges attracted the next largest contingent of foreign stocks.</a:t>
            </a:r>
          </a:p>
          <a:p>
            <a:pPr eaLnBrk="1" hangingPunct="1"/>
            <a:r>
              <a:rPr lang="en-US" altLang="en-US" dirty="0" smtClean="0"/>
              <a:t>Examples of foreign firms listed on the NYSE: Canon, Honda, HSBC, China Mobile, UBS, and many more.</a:t>
            </a:r>
          </a:p>
        </p:txBody>
      </p:sp>
      <p:sp>
        <p:nvSpPr>
          <p:cNvPr id="4"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endParaRPr lang="en-US" altLang="en-US" sz="1000" dirty="0">
              <a:cs typeface="Arial" charset="0"/>
            </a:endParaRPr>
          </a:p>
        </p:txBody>
      </p:sp>
    </p:spTree>
    <p:extLst>
      <p:ext uri="{BB962C8B-B14F-4D97-AF65-F5344CB8AC3E}">
        <p14:creationId xmlns:p14="http://schemas.microsoft.com/office/powerpoint/2010/main" val="207171876"/>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Revolution">
  <a:themeElements>
    <a:clrScheme name="Revolution">
      <a:dk1>
        <a:sysClr val="windowText" lastClr="000000"/>
      </a:dk1>
      <a:lt1>
        <a:sysClr val="window" lastClr="FFFFFF"/>
      </a:lt1>
      <a:dk2>
        <a:srgbClr val="1B3861"/>
      </a:dk2>
      <a:lt2>
        <a:srgbClr val="38ABED"/>
      </a:lt2>
      <a:accent1>
        <a:srgbClr val="0C5986"/>
      </a:accent1>
      <a:accent2>
        <a:srgbClr val="DDF53D"/>
      </a:accent2>
      <a:accent3>
        <a:srgbClr val="508709"/>
      </a:accent3>
      <a:accent4>
        <a:srgbClr val="BF5E00"/>
      </a:accent4>
      <a:accent5>
        <a:srgbClr val="9C0001"/>
      </a:accent5>
      <a:accent6>
        <a:srgbClr val="660075"/>
      </a:accent6>
      <a:hlink>
        <a:srgbClr val="ABF24D"/>
      </a:hlink>
      <a:folHlink>
        <a:srgbClr val="A0E7FB"/>
      </a:folHlink>
    </a:clrScheme>
    <a:fontScheme name="Revolution">
      <a:majorFont>
        <a:latin typeface="Trebuchet MS"/>
        <a:ea typeface=""/>
        <a:cs typeface=""/>
        <a:font script="Jpan" typeface="ＭＳ ゴシック"/>
        <a:font script="Hans" typeface="宋体"/>
        <a:font script="Hant" typeface="新細明體"/>
      </a:majorFont>
      <a:minorFont>
        <a:latin typeface="Trebuchet MS"/>
        <a:ea typeface=""/>
        <a:cs typeface=""/>
        <a:font script="Jpan" typeface="ＭＳ ゴシック"/>
        <a:font script="Hans" typeface="宋体"/>
        <a:font script="Hant" typeface="新細明體"/>
      </a:minorFont>
    </a:fontScheme>
    <a:fmtScheme name="Revolution">
      <a:fillStyleLst>
        <a:solidFill>
          <a:schemeClr val="phClr"/>
        </a:solidFill>
        <a:solidFill>
          <a:schemeClr val="phClr"/>
        </a:soli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3175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0800000">
              <a:srgbClr val="808080">
                <a:alpha val="75000"/>
              </a:srgbClr>
            </a:innerShdw>
          </a:effectLst>
        </a:effectStyle>
        <a:effectStyle>
          <a:effectLst>
            <a:innerShdw blurRad="50800" dist="25400" dir="13500000">
              <a:srgbClr val="808080">
                <a:alpha val="75000"/>
              </a:srgbClr>
            </a:innerShdw>
            <a:outerShdw blurRad="63500" dist="50800" dir="5400000" algn="br" rotWithShape="0">
              <a:srgbClr val="000000">
                <a:alpha val="35000"/>
              </a:srgbClr>
            </a:outerShdw>
          </a:effectLst>
          <a:scene3d>
            <a:camera prst="orthographicFront">
              <a:rot lat="0" lon="0" rev="0"/>
            </a:camera>
            <a:lightRig rig="threePt" dir="tl">
              <a:rot lat="0" lon="0" rev="11400000"/>
            </a:lightRig>
          </a:scene3d>
          <a:sp3d contourW="12700" prstMaterial="softmetal">
            <a:bevelT w="63500" h="25400" prst="angle"/>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Revolution.thmx</Template>
  <TotalTime>286</TotalTime>
  <Words>1186</Words>
  <Application>Microsoft Macintosh PowerPoint</Application>
  <PresentationFormat>On-screen Show (4:3)</PresentationFormat>
  <Paragraphs>123</Paragraphs>
  <Slides>19</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19</vt:i4>
      </vt:variant>
    </vt:vector>
  </HeadingPairs>
  <TitlesOfParts>
    <vt:vector size="29" baseType="lpstr">
      <vt:lpstr>Arial Unicode MS</vt:lpstr>
      <vt:lpstr>Calibri</vt:lpstr>
      <vt:lpstr>ItcSymbol-Medium</vt:lpstr>
      <vt:lpstr>Symbol</vt:lpstr>
      <vt:lpstr>Times New Roman</vt:lpstr>
      <vt:lpstr>Trebuchet MS</vt:lpstr>
      <vt:lpstr>Wingdings</vt:lpstr>
      <vt:lpstr>Wingdings 2</vt:lpstr>
      <vt:lpstr>Arial</vt:lpstr>
      <vt:lpstr>Revolution</vt:lpstr>
      <vt:lpstr>International capital structure and the cost of capital </vt:lpstr>
      <vt:lpstr>Sections</vt:lpstr>
      <vt:lpstr>Cost of capital</vt:lpstr>
      <vt:lpstr>Investment decision and the cost of capital</vt:lpstr>
      <vt:lpstr>Cost of equity</vt:lpstr>
      <vt:lpstr>Cost of equity: segmentation vs. integration</vt:lpstr>
      <vt:lpstr>Does the cost of capital differ?</vt:lpstr>
      <vt:lpstr>Home bias and cost of capital</vt:lpstr>
      <vt:lpstr>Cross-border share listings</vt:lpstr>
      <vt:lpstr>Benefits of cross-border listing</vt:lpstr>
      <vt:lpstr>Costs of cross-border listing </vt:lpstr>
      <vt:lpstr>The effect of foreign equity ownership restrictions</vt:lpstr>
      <vt:lpstr>Historical restrictions on foreign ownership</vt:lpstr>
      <vt:lpstr>Dual pricing</vt:lpstr>
      <vt:lpstr>Dual pricing example: Nestlé</vt:lpstr>
      <vt:lpstr>Nestlé: dual pricing gone</vt:lpstr>
      <vt:lpstr>Nestlé’s cost of capital</vt:lpstr>
      <vt:lpstr>Subsidiaries’ capital structure</vt:lpstr>
      <vt:lpstr>End-of-chapter</vt:lpstr>
    </vt:vector>
  </TitlesOfParts>
  <Company/>
  <LinksUpToDate>false</LinksUpToDate>
  <SharedDoc>false</SharedDoc>
  <HyperlinksChanged>false</HyperlinksChanged>
  <AppVersion>15.0040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Monetary System and Exchange-Rate Systems </dc:title>
  <dc:creator>Kevin Chiang</dc:creator>
  <cp:lastModifiedBy>Microsoft Office User</cp:lastModifiedBy>
  <cp:revision>129</cp:revision>
  <dcterms:created xsi:type="dcterms:W3CDTF">2016-02-29T18:39:39Z</dcterms:created>
  <dcterms:modified xsi:type="dcterms:W3CDTF">2017-12-05T14:13:17Z</dcterms:modified>
</cp:coreProperties>
</file>